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4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  <a:srgbClr val="99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EB9DE-3DC6-4CA8-9D77-FCAACDFDEA6A}" type="datetimeFigureOut">
              <a:rPr lang="ru-RU" smtClean="0"/>
              <a:t>26.10.2017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EB927-1501-4AA0-8235-734F487B6AF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5EB927-1501-4AA0-8235-734F487B6AF8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90F93-7E54-458A-AC29-950E415398B8}" type="datetime1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6719-200C-42CE-BA02-D9F14F5D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C974BF-9FBD-46C0-B9A1-608B60CCD91D}" type="datetime1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6719-200C-42CE-BA02-D9F14F5D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4C471-5F13-4C8C-BAEA-A4DABA992174}" type="datetime1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6719-200C-42CE-BA02-D9F14F5D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6F00C-CCE4-4B40-978F-2ACCFD8138B3}" type="datetime1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6719-200C-42CE-BA02-D9F14F5D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D7256D-39F6-410E-B90F-24D798302603}" type="datetime1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6719-200C-42CE-BA02-D9F14F5D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4A406-554B-414D-8626-583B77AD3410}" type="datetime1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6719-200C-42CE-BA02-D9F14F5D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36C8C-C91A-4D4A-BDAF-33D66E15991B}" type="datetime1">
              <a:rPr lang="ru-RU" smtClean="0"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6719-200C-42CE-BA02-D9F14F5D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BCEEC-52D1-4EC5-B609-9D13F0F14DAE}" type="datetime1">
              <a:rPr lang="ru-RU" smtClean="0"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6719-200C-42CE-BA02-D9F14F5D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BEFAF-4701-4118-B9BB-1B7D1F80A8DA}" type="datetime1">
              <a:rPr lang="ru-RU" smtClean="0"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6719-200C-42CE-BA02-D9F14F5D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C1A6B3-62B3-4685-8294-4759DE94C51F}" type="datetime1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6719-200C-42CE-BA02-D9F14F5D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69E00-455B-41A2-983E-344CC7893CD1}" type="datetime1">
              <a:rPr lang="ru-RU" smtClean="0"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6719-200C-42CE-BA02-D9F14F5D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BDD1D-0E85-4DB7-82B3-D95BBEFA70CF}" type="datetime1">
              <a:rPr lang="ru-RU" smtClean="0"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66719-200C-42CE-BA02-D9F14F5DDB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28604"/>
            <a:ext cx="8715436" cy="100013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казенное дошкольное образовательное учреждение </a:t>
            </a:r>
          </a:p>
          <a:p>
            <a:pPr>
              <a:spcBef>
                <a:spcPts val="0"/>
              </a:spcBef>
            </a:pP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Байкаловский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№6 «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Рябинушка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общеразвивающего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вида 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приоритетным осуществлением деятельности </a:t>
            </a:r>
          </a:p>
          <a:p>
            <a:pPr>
              <a:spcBef>
                <a:spcPts val="0"/>
              </a:spcBef>
            </a:pP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физическому направлению развития детей</a:t>
            </a:r>
            <a:endParaRPr lang="ru-RU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500174"/>
            <a:ext cx="747191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Как подготовить </a:t>
            </a:r>
            <a:endParaRPr lang="ru-RU" sz="5400" b="1" cap="none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руку </a:t>
            </a:r>
            <a:r>
              <a:rPr lang="ru-RU" sz="54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дошкольника </a:t>
            </a:r>
            <a:endParaRPr lang="ru-RU" sz="5400" b="1" cap="none" spc="50" dirty="0" smtClean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  <a:p>
            <a:pPr algn="ctr"/>
            <a:r>
              <a:rPr lang="ru-RU" sz="5400" b="1" cap="none" spc="50" dirty="0" smtClean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к </a:t>
            </a:r>
            <a:r>
              <a:rPr lang="ru-RU" sz="5400" b="1" cap="none" spc="50" dirty="0">
                <a:ln w="11430"/>
                <a:solidFill>
                  <a:srgbClr val="00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письму? </a:t>
            </a:r>
            <a:endParaRPr lang="ru-RU" sz="54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428992" y="4643446"/>
            <a:ext cx="5200632" cy="1470025"/>
          </a:xfrm>
        </p:spPr>
        <p:txBody>
          <a:bodyPr>
            <a:normAutofit/>
          </a:bodyPr>
          <a:lstStyle/>
          <a:p>
            <a:pPr algn="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День открытых дверей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27 октября 2017г.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Составитель: </a:t>
            </a: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Сосновских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Валентина Владимировна,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учитель-логопед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6719-200C-42CE-BA02-D9F14F5DDBE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715436" cy="5500726"/>
          </a:xfrm>
          <a:solidFill>
            <a:srgbClr val="CCCCFF"/>
          </a:solidFill>
          <a:effectLst>
            <a:glow rad="101600">
              <a:schemeClr val="accent5">
                <a:satMod val="175000"/>
                <a:alpha val="40000"/>
              </a:schemeClr>
            </a:glow>
            <a:softEdge rad="12700"/>
          </a:effectLst>
        </p:spPr>
        <p:txBody>
          <a:bodyPr>
            <a:noAutofit/>
          </a:bodyPr>
          <a:lstStyle/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>
                <a:latin typeface="Georgia" pitchFamily="18" charset="0"/>
              </a:rPr>
              <a:t>Зрелость мелкой моторики рук обеспечивает точность графических действий за счет мышечного контроля. Это ловкость пальцев и кистей рук, скоординированность их движений. </a:t>
            </a:r>
            <a:endParaRPr lang="ru-RU" sz="1800" dirty="0" smtClean="0">
              <a:latin typeface="Georgia" pitchFamily="18" charset="0"/>
            </a:endParaRP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Georgia" pitchFamily="18" charset="0"/>
              </a:rPr>
              <a:t>Для </a:t>
            </a:r>
            <a:r>
              <a:rPr lang="ru-RU" sz="1800" dirty="0">
                <a:latin typeface="Georgia" pitchFamily="18" charset="0"/>
              </a:rPr>
              <a:t>каждого возраста существуют специальные приемы  развития мелкой моторики. </a:t>
            </a:r>
            <a:endParaRPr lang="ru-RU" sz="1800" dirty="0" smtClean="0">
              <a:latin typeface="Georgia" pitchFamily="18" charset="0"/>
            </a:endParaRP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dirty="0" smtClean="0">
                <a:latin typeface="Georgia" pitchFamily="18" charset="0"/>
              </a:rPr>
              <a:t>Дошкольникам </a:t>
            </a:r>
            <a:r>
              <a:rPr lang="ru-RU" sz="1800" dirty="0">
                <a:latin typeface="Georgia" pitchFamily="18" charset="0"/>
              </a:rPr>
              <a:t>будут полезны следующие приемы и упражнения: </a:t>
            </a:r>
            <a:endParaRPr lang="ru-RU" sz="1800" dirty="0" smtClean="0">
              <a:latin typeface="Georgia" pitchFamily="18" charset="0"/>
            </a:endParaRP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latin typeface="Georgia" pitchFamily="18" charset="0"/>
              </a:rPr>
              <a:t>пальчиковая </a:t>
            </a:r>
            <a:r>
              <a:rPr lang="ru-RU" sz="1800" dirty="0">
                <a:latin typeface="Georgia" pitchFamily="18" charset="0"/>
              </a:rPr>
              <a:t>гимнастика и пальчиковые игры, </a:t>
            </a:r>
            <a:endParaRPr lang="ru-RU" sz="1800" dirty="0" smtClean="0">
              <a:latin typeface="Georgia" pitchFamily="18" charset="0"/>
            </a:endParaRP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latin typeface="Georgia" pitchFamily="18" charset="0"/>
              </a:rPr>
              <a:t>лепка </a:t>
            </a:r>
            <a:r>
              <a:rPr lang="ru-RU" sz="1800" dirty="0">
                <a:latin typeface="Georgia" pitchFamily="18" charset="0"/>
              </a:rPr>
              <a:t>из пластилина, теста и глины, </a:t>
            </a:r>
            <a:endParaRPr lang="ru-RU" sz="1800" dirty="0" smtClean="0">
              <a:latin typeface="Georgia" pitchFamily="18" charset="0"/>
            </a:endParaRP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latin typeface="Georgia" pitchFamily="18" charset="0"/>
              </a:rPr>
              <a:t>выполнение </a:t>
            </a:r>
            <a:r>
              <a:rPr lang="ru-RU" sz="1800" dirty="0">
                <a:latin typeface="Georgia" pitchFamily="18" charset="0"/>
              </a:rPr>
              <a:t>движений с мелкими предметами (мозаика, конструктор, нанизывание бусинок), </a:t>
            </a:r>
            <a:endParaRPr lang="ru-RU" sz="1800" dirty="0" smtClean="0">
              <a:latin typeface="Georgia" pitchFamily="18" charset="0"/>
            </a:endParaRP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 smtClean="0">
                <a:latin typeface="Georgia" pitchFamily="18" charset="0"/>
              </a:rPr>
              <a:t>выполнение </a:t>
            </a:r>
            <a:r>
              <a:rPr lang="ru-RU" sz="1800" dirty="0">
                <a:latin typeface="Georgia" pitchFamily="18" charset="0"/>
              </a:rPr>
              <a:t>«закручивающих» движений (закручивание крышек, гаек в конструкторе</a:t>
            </a:r>
            <a:r>
              <a:rPr lang="ru-RU" sz="1800" dirty="0" smtClean="0">
                <a:latin typeface="Georgia" pitchFamily="18" charset="0"/>
              </a:rPr>
              <a:t>),</a:t>
            </a: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1800" dirty="0">
                <a:latin typeface="Georgia" pitchFamily="18" charset="0"/>
              </a:rPr>
              <a:t>в</a:t>
            </a:r>
            <a:r>
              <a:rPr lang="ru-RU" sz="1800" dirty="0" smtClean="0">
                <a:latin typeface="Georgia" pitchFamily="18" charset="0"/>
              </a:rPr>
              <a:t>ырезание ножницами.</a:t>
            </a: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</a:pPr>
            <a:endParaRPr lang="ru-RU" sz="2000" dirty="0">
              <a:latin typeface="Georgia" pitchFamily="18" charset="0"/>
            </a:endParaRP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</a:pPr>
            <a:endParaRPr lang="ru-RU" sz="2000" dirty="0" smtClean="0"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892971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Georgia" pitchFamily="18" charset="0"/>
              </a:rPr>
              <a:t>Зрелость мелкой моторики рук</a:t>
            </a:r>
            <a:endParaRPr lang="ru-RU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6719-200C-42CE-BA02-D9F14F5DDBE6}" type="slidenum">
              <a:rPr lang="ru-RU" b="1" smtClean="0">
                <a:solidFill>
                  <a:schemeClr val="tx1"/>
                </a:solidFill>
              </a:rPr>
              <a:pPr/>
              <a:t>10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Рисование, </a:t>
            </a:r>
          </a:p>
          <a:p>
            <a:pPr algn="r">
              <a:buNone/>
            </a:pPr>
            <a:r>
              <a:rPr lang="ru-RU" b="1" dirty="0" smtClean="0">
                <a:solidFill>
                  <a:srgbClr val="FF0000"/>
                </a:solidFill>
                <a:latin typeface="Georgia" pitchFamily="18" charset="0"/>
              </a:rPr>
              <a:t>раскрашивание</a:t>
            </a:r>
            <a:endParaRPr lang="ru-RU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28604"/>
            <a:ext cx="91440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Georgia" pitchFamily="18" charset="0"/>
              </a:rPr>
              <a:t>Опыт графических движений</a:t>
            </a:r>
            <a:endParaRPr lang="ru-RU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22530" name="Picture 2" descr="http://img.sovenok.co.uk/animals-farm/maths-colouring/maths-colouring-farm-animals_1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2"/>
            <a:ext cx="4375817" cy="30943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2532" name="Picture 4" descr="https://www.ixtira.tv/_ph/4/323375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345952"/>
            <a:ext cx="4500594" cy="30772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fld id="{5A066719-200C-42CE-BA02-D9F14F5DDBE6}" type="slidenum">
              <a:rPr lang="ru-RU" b="1" smtClean="0">
                <a:solidFill>
                  <a:schemeClr val="tx1"/>
                </a:solidFill>
              </a:rPr>
              <a:pPr/>
              <a:t>11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3786190"/>
            <a:ext cx="2857520" cy="86834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Штриховка 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4578" name="Picture 2" descr="http://edu.raskraski.link/uploads/2/6/2/Shtrihovki-dlya-detey-belka-zayats-ezhik-s-yablokom_26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2928958" cy="41073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4580" name="Picture 4" descr="http://xn----ctbhnabhgglllb7bf7a.xn--p1ai/wp-content/uploads/2017/09/kRkEiHg.jpg"/>
          <p:cNvPicPr>
            <a:picLocks noChangeAspect="1" noChangeArrowheads="1"/>
          </p:cNvPicPr>
          <p:nvPr/>
        </p:nvPicPr>
        <p:blipFill>
          <a:blip r:embed="rId3"/>
          <a:srcRect l="4327" t="9184" r="14903" b="13265"/>
          <a:stretch>
            <a:fillRect/>
          </a:stretch>
        </p:blipFill>
        <p:spPr bwMode="auto">
          <a:xfrm>
            <a:off x="6286512" y="3214686"/>
            <a:ext cx="2526632" cy="3429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4582" name="Picture 6" descr="http://st1.stranamam.ru/data/cache/2016jul/22/57/20136147_85415-650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54" y="285728"/>
            <a:ext cx="4357718" cy="291570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</p:spPr>
        <p:txBody>
          <a:bodyPr/>
          <a:lstStyle/>
          <a:p>
            <a:fld id="{5A066719-200C-42CE-BA02-D9F14F5DDBE6}" type="slidenum">
              <a:rPr lang="ru-RU" b="1" smtClean="0">
                <a:solidFill>
                  <a:schemeClr val="tx1"/>
                </a:solidFill>
              </a:rPr>
              <a:pPr/>
              <a:t>12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796908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Обводка по контуру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C:\Users\Валя\Documents\с флешки\контур\kontur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785926"/>
            <a:ext cx="4493543" cy="4438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5603" name="Picture 3" descr="C:\Users\Валя\Desktop\Новая папка\81059072_large_kolobok_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500042"/>
            <a:ext cx="4000528" cy="35141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fld id="{5A066719-200C-42CE-BA02-D9F14F5DDBE6}" type="slidenum">
              <a:rPr lang="ru-RU" b="1" smtClean="0">
                <a:solidFill>
                  <a:schemeClr val="tx1"/>
                </a:solidFill>
              </a:rPr>
              <a:pPr/>
              <a:t>13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72547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Продолжение узора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6626" name="Picture 2" descr="http://www.detiseti.ru/images/library/tasks/squares/kletki_propisi_2.gif"/>
          <p:cNvPicPr>
            <a:picLocks noChangeAspect="1" noChangeArrowheads="1"/>
          </p:cNvPicPr>
          <p:nvPr/>
        </p:nvPicPr>
        <p:blipFill>
          <a:blip r:embed="rId2"/>
          <a:srcRect t="2632" r="48684" b="9210"/>
          <a:stretch>
            <a:fillRect/>
          </a:stretch>
        </p:blipFill>
        <p:spPr bwMode="auto">
          <a:xfrm>
            <a:off x="142844" y="1857364"/>
            <a:ext cx="2786082" cy="47863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26628" name="AutoShape 4" descr="https://ds02.infourok.ru/uploads/ex/1284/0003334b-6491e626/hello_html_1ec9d8f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26630" name="Picture 6" descr="https://ds02.infourok.ru/uploads/ex/1284/0003334b-6491e626/hello_html_1ec9d8fe.jpg"/>
          <p:cNvPicPr>
            <a:picLocks noChangeAspect="1" noChangeArrowheads="1"/>
          </p:cNvPicPr>
          <p:nvPr/>
        </p:nvPicPr>
        <p:blipFill>
          <a:blip r:embed="rId3"/>
          <a:srcRect r="51183"/>
          <a:stretch>
            <a:fillRect/>
          </a:stretch>
        </p:blipFill>
        <p:spPr bwMode="auto">
          <a:xfrm>
            <a:off x="2786050" y="1214422"/>
            <a:ext cx="2928959" cy="45005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6632" name="Picture 8" descr="http://cdn-nus-1.pinme.ru/photo/61/15/6115a92566ce6c737c63b20d060294ae.jpg"/>
          <p:cNvPicPr>
            <a:picLocks noChangeAspect="1" noChangeArrowheads="1"/>
          </p:cNvPicPr>
          <p:nvPr/>
        </p:nvPicPr>
        <p:blipFill>
          <a:blip r:embed="rId4"/>
          <a:srcRect r="50833"/>
          <a:stretch>
            <a:fillRect/>
          </a:stretch>
        </p:blipFill>
        <p:spPr bwMode="auto">
          <a:xfrm>
            <a:off x="5643570" y="428604"/>
            <a:ext cx="3248129" cy="480059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fld id="{5A066719-200C-42CE-BA02-D9F14F5DDBE6}" type="slidenum">
              <a:rPr lang="ru-RU" b="1" smtClean="0">
                <a:solidFill>
                  <a:schemeClr val="tx1"/>
                </a:solidFill>
              </a:rPr>
              <a:pPr/>
              <a:t>14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72547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Графический диктант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pic>
        <p:nvPicPr>
          <p:cNvPr id="27650" name="Picture 2" descr="C:\Users\Валя\Documents\с флешки\графический диктант\03.jpg"/>
          <p:cNvPicPr>
            <a:picLocks noChangeAspect="1" noChangeArrowheads="1"/>
          </p:cNvPicPr>
          <p:nvPr/>
        </p:nvPicPr>
        <p:blipFill>
          <a:blip r:embed="rId2"/>
          <a:srcRect l="10106" t="51979" r="11702" b="20316"/>
          <a:stretch>
            <a:fillRect/>
          </a:stretch>
        </p:blipFill>
        <p:spPr bwMode="auto">
          <a:xfrm>
            <a:off x="285720" y="1000108"/>
            <a:ext cx="4250561" cy="24288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7651" name="Picture 3" descr="C:\Users\Валя\Documents\с флешки\графический диктант\06.jpg"/>
          <p:cNvPicPr>
            <a:picLocks noChangeAspect="1" noChangeArrowheads="1"/>
          </p:cNvPicPr>
          <p:nvPr/>
        </p:nvPicPr>
        <p:blipFill>
          <a:blip r:embed="rId3"/>
          <a:srcRect l="15010" t="48094" r="19574" b="18551"/>
          <a:stretch>
            <a:fillRect/>
          </a:stretch>
        </p:blipFill>
        <p:spPr bwMode="auto">
          <a:xfrm>
            <a:off x="5786446" y="428604"/>
            <a:ext cx="3071834" cy="2500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7652" name="Picture 4" descr="C:\Users\Валя\Documents\с флешки\графический диктант\gd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3214686"/>
            <a:ext cx="2902169" cy="32147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fld id="{5A066719-200C-42CE-BA02-D9F14F5DDBE6}" type="slidenum">
              <a:rPr lang="ru-RU" b="1" smtClean="0">
                <a:solidFill>
                  <a:schemeClr val="tx1"/>
                </a:solidFill>
              </a:rPr>
              <a:pPr/>
              <a:t>15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8" name="Picture 2" descr="http://pedsovet.su/_pu/61/0193894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1031182"/>
            <a:ext cx="9144001" cy="5826817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2714612" y="4286256"/>
            <a:ext cx="142876" cy="142876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7" name="Прямая соединительная линия 6"/>
          <p:cNvCxnSpPr>
            <a:stCxn id="5" idx="0"/>
          </p:cNvCxnSpPr>
          <p:nvPr/>
        </p:nvCxnSpPr>
        <p:spPr>
          <a:xfrm rot="5400000" flipH="1" flipV="1">
            <a:off x="1785918" y="3286124"/>
            <a:ext cx="2000264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6200000" flipH="1">
            <a:off x="2821769" y="2321711"/>
            <a:ext cx="1571636" cy="150019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3821901" y="3893347"/>
            <a:ext cx="500066" cy="42862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3786182" y="4357694"/>
            <a:ext cx="107157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3857620" y="4357694"/>
            <a:ext cx="1000132" cy="10001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10800000">
            <a:off x="2285984" y="5357826"/>
            <a:ext cx="157163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 flipH="1" flipV="1">
            <a:off x="1785918" y="4857760"/>
            <a:ext cx="1000132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2285984" y="4357694"/>
            <a:ext cx="1571636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72547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</a:rPr>
              <a:t>Практическое упражнение «Кораблик»</a:t>
            </a:r>
            <a:endParaRPr lang="ru-RU" sz="3200" b="1" dirty="0">
              <a:solidFill>
                <a:srgbClr val="FF0000"/>
              </a:solidFill>
              <a:latin typeface="Georgia" pitchFamily="18" charset="0"/>
            </a:endParaRPr>
          </a:p>
        </p:txBody>
      </p: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fld id="{5A066719-200C-42CE-BA02-D9F14F5DDBE6}" type="slidenum">
              <a:rPr lang="ru-RU" b="1" smtClean="0">
                <a:solidFill>
                  <a:schemeClr val="tx1"/>
                </a:solidFill>
              </a:rPr>
              <a:pPr/>
              <a:t>16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rmAutofit/>
          </a:bodyPr>
          <a:lstStyle/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</a:rPr>
              <a:t>Успешность формирования графического навыка во многом зависит от уровня развития других учебно-важных </a:t>
            </a:r>
            <a:r>
              <a:rPr lang="ru-RU" sz="2400" dirty="0" smtClean="0">
                <a:latin typeface="Georgia" pitchFamily="18" charset="0"/>
              </a:rPr>
              <a:t>качеств:</a:t>
            </a: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</a:rPr>
              <a:t>способности </a:t>
            </a:r>
            <a:r>
              <a:rPr lang="ru-RU" sz="2400" dirty="0">
                <a:latin typeface="Georgia" pitchFamily="18" charset="0"/>
              </a:rPr>
              <a:t>принимать задачу и произвольно управлять своими действиями, </a:t>
            </a:r>
            <a:endParaRPr lang="ru-RU" sz="2400" dirty="0" smtClean="0">
              <a:latin typeface="Georgia" pitchFamily="18" charset="0"/>
            </a:endParaRP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 err="1" smtClean="0">
                <a:latin typeface="Georgia" pitchFamily="18" charset="0"/>
              </a:rPr>
              <a:t>обучаемости</a:t>
            </a:r>
            <a:r>
              <a:rPr lang="ru-RU" sz="2400" dirty="0">
                <a:latin typeface="Georgia" pitchFamily="18" charset="0"/>
              </a:rPr>
              <a:t>, </a:t>
            </a:r>
            <a:endParaRPr lang="ru-RU" sz="2400" dirty="0" smtClean="0">
              <a:latin typeface="Georgia" pitchFamily="18" charset="0"/>
            </a:endParaRP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</a:rPr>
              <a:t>зрительного </a:t>
            </a:r>
            <a:r>
              <a:rPr lang="ru-RU" sz="2400" dirty="0">
                <a:latin typeface="Georgia" pitchFamily="18" charset="0"/>
              </a:rPr>
              <a:t>анализа  и зрительно-двигательной координации движения руки, </a:t>
            </a:r>
            <a:endParaRPr lang="ru-RU" sz="2400" dirty="0" smtClean="0">
              <a:latin typeface="Georgia" pitchFamily="18" charset="0"/>
            </a:endParaRP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</a:rPr>
              <a:t>навыков </a:t>
            </a:r>
            <a:r>
              <a:rPr lang="ru-RU" sz="2400" dirty="0">
                <a:latin typeface="Georgia" pitchFamily="18" charset="0"/>
              </a:rPr>
              <a:t>пространственной ориентации. </a:t>
            </a:r>
            <a:endParaRPr lang="ru-RU" sz="2400" dirty="0" smtClean="0">
              <a:latin typeface="Georgia" pitchFamily="18" charset="0"/>
            </a:endParaRPr>
          </a:p>
          <a:p>
            <a:pPr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</p:spPr>
        <p:txBody>
          <a:bodyPr/>
          <a:lstStyle/>
          <a:p>
            <a:fld id="{5A066719-200C-42CE-BA02-D9F14F5DDBE6}" type="slidenum">
              <a:rPr lang="ru-RU" b="1" smtClean="0">
                <a:solidFill>
                  <a:schemeClr val="tx1"/>
                </a:solidFill>
              </a:rPr>
              <a:pPr/>
              <a:t>17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4071965"/>
          </a:xfrm>
        </p:spPr>
        <p:txBody>
          <a:bodyPr>
            <a:normAutofit fontScale="85000" lnSpcReduction="20000"/>
          </a:bodyPr>
          <a:lstStyle/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Georgia" pitchFamily="18" charset="0"/>
              </a:rPr>
              <a:t>Даже если дошкольник рисует много и с увлечением, но при этом </a:t>
            </a:r>
            <a:r>
              <a:rPr lang="ru-RU" sz="2600" b="1" dirty="0" smtClean="0">
                <a:latin typeface="Georgia" pitchFamily="18" charset="0"/>
              </a:rPr>
              <a:t>нет руководства со стороны взрослого</a:t>
            </a:r>
            <a:r>
              <a:rPr lang="ru-RU" sz="2600" dirty="0" smtClean="0">
                <a:latin typeface="Georgia" pitchFamily="18" charset="0"/>
              </a:rPr>
              <a:t>, графический навык может формироваться неправильно. </a:t>
            </a: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600" dirty="0" smtClean="0">
              <a:latin typeface="Georgia" pitchFamily="18" charset="0"/>
            </a:endParaRP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Georgia" pitchFamily="18" charset="0"/>
              </a:rPr>
              <a:t>Для того, чтобы графические упражнения с дошкольниками были максимально эффективны, нужно учитывать возрастные и индивидуальные особенности ребенка и при организации занятий выполнять ряд правил письма (посадка, наклон тетради, положение ручки в руке). </a:t>
            </a: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endParaRPr lang="ru-RU" sz="2600" dirty="0" smtClean="0">
              <a:latin typeface="Georgia" pitchFamily="18" charset="0"/>
            </a:endParaRPr>
          </a:p>
          <a:p>
            <a:pPr marL="0" indent="342900" algn="just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600" dirty="0" smtClean="0">
                <a:latin typeface="Georgia" pitchFamily="18" charset="0"/>
              </a:rPr>
              <a:t>Помните, что длительность заданий для детей от 6 лет и старше 6,5 лет  - 7-10 минут, затем нужно сделать перерыв, выполнить упражнение для снятия напряжения и усталости.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fld id="{5A066719-200C-42CE-BA02-D9F14F5DDBE6}" type="slidenum">
              <a:rPr lang="ru-RU" b="1" smtClean="0">
                <a:solidFill>
                  <a:schemeClr val="tx1"/>
                </a:solidFill>
              </a:rPr>
              <a:pPr/>
              <a:t>18</a:t>
            </a:fld>
            <a:endParaRPr lang="ru-RU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472" y="1285860"/>
            <a:ext cx="8001056" cy="260480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DeflateBottom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Желаю удачи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eorgia" pitchFamily="18" charset="0"/>
              </a:rPr>
              <a:t>!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66719-200C-42CE-BA02-D9F14F5DDBE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92500" lnSpcReduction="10000"/>
          </a:bodyPr>
          <a:lstStyle/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Готовность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руки к письму начинает формироваться в раннем детстве. </a:t>
            </a: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У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малышей при выполнении различных видов </a:t>
            </a: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деятельности</a:t>
            </a:r>
          </a:p>
          <a:p>
            <a:pPr marL="1714500" lvl="4" indent="34290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собирание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пирамидки, </a:t>
            </a:r>
            <a:endParaRPr lang="ru-RU" sz="2400" dirty="0" smtClean="0">
              <a:latin typeface="Georgia" pitchFamily="18" charset="0"/>
              <a:cs typeface="Times New Roman" pitchFamily="18" charset="0"/>
            </a:endParaRPr>
          </a:p>
          <a:p>
            <a:pPr marL="1714500" lvl="4" indent="34290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выкладывание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крупной и мелкой мозаики, </a:t>
            </a:r>
            <a:endParaRPr lang="ru-RU" sz="2400" dirty="0" smtClean="0">
              <a:latin typeface="Georgia" pitchFamily="18" charset="0"/>
              <a:cs typeface="Times New Roman" pitchFamily="18" charset="0"/>
            </a:endParaRPr>
          </a:p>
          <a:p>
            <a:pPr marL="1714500" lvl="4" indent="34290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расстегивание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застегивание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пуговиц</a:t>
            </a: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,</a:t>
            </a:r>
          </a:p>
          <a:p>
            <a:pPr marL="1714500" lvl="4" indent="34290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 лепка, </a:t>
            </a:r>
          </a:p>
          <a:p>
            <a:pPr marL="1714500" lvl="4" indent="34290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</a:pP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аппликация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и </a:t>
            </a: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т.д.</a:t>
            </a:r>
          </a:p>
          <a:p>
            <a:pPr marL="800100" lvl="2" indent="34290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                      развивается </a:t>
            </a:r>
            <a:r>
              <a:rPr lang="ru-RU" b="1" dirty="0">
                <a:latin typeface="Georgia" pitchFamily="18" charset="0"/>
                <a:cs typeface="Times New Roman" pitchFamily="18" charset="0"/>
              </a:rPr>
              <a:t>мелкая мускулатура </a:t>
            </a:r>
            <a:r>
              <a:rPr lang="ru-RU" b="1" dirty="0" smtClean="0">
                <a:latin typeface="Georgia" pitchFamily="18" charset="0"/>
                <a:cs typeface="Times New Roman" pitchFamily="18" charset="0"/>
              </a:rPr>
              <a:t>рук</a:t>
            </a:r>
            <a:endParaRPr lang="ru-RU" b="1" dirty="0">
              <a:latin typeface="Georgia" pitchFamily="18" charset="0"/>
              <a:cs typeface="Times New Roman" pitchFamily="18" charset="0"/>
            </a:endParaRPr>
          </a:p>
          <a:p>
            <a:pPr marL="0" indent="342900" algn="ctr"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00826" y="6492875"/>
            <a:ext cx="2133600" cy="365125"/>
          </a:xfrm>
        </p:spPr>
        <p:txBody>
          <a:bodyPr/>
          <a:lstStyle/>
          <a:p>
            <a:fld id="{5A066719-200C-42CE-BA02-D9F14F5DDBE6}" type="slidenum">
              <a:rPr lang="ru-RU" b="1" smtClean="0">
                <a:solidFill>
                  <a:schemeClr val="tx1"/>
                </a:solidFill>
              </a:rPr>
              <a:pPr/>
              <a:t>2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>
            <a:normAutofit/>
          </a:bodyPr>
          <a:lstStyle/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отовность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дошкольника к </a:t>
            </a: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письму - это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результат поэтапных действий, направленных на ребенка в возрасте </a:t>
            </a:r>
            <a:r>
              <a:rPr lang="ru-RU" sz="2400" b="1" dirty="0">
                <a:latin typeface="Georgia" pitchFamily="18" charset="0"/>
                <a:cs typeface="Times New Roman" pitchFamily="18" charset="0"/>
              </a:rPr>
              <a:t>от 1,5 до 6,5 лет. </a:t>
            </a:r>
            <a:endParaRPr lang="ru-RU" sz="2400" b="1" dirty="0" smtClean="0">
              <a:latin typeface="Georgia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sz="2400" b="1" dirty="0" smtClean="0">
              <a:latin typeface="Georgia" pitchFamily="18" charset="0"/>
              <a:cs typeface="Times New Roman" pitchFamily="18" charset="0"/>
            </a:endParaRPr>
          </a:p>
          <a:p>
            <a:pPr marL="0" indent="342900" algn="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  <a:cs typeface="Times New Roman" pitchFamily="18" charset="0"/>
              </a:rPr>
              <a:t>В</a:t>
            </a: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дошкольном возрасте под воздействием взрослого у детей лишь </a:t>
            </a:r>
            <a:r>
              <a:rPr lang="ru-RU" sz="2400" b="1" dirty="0">
                <a:latin typeface="Georgia" pitchFamily="18" charset="0"/>
                <a:cs typeface="Times New Roman" pitchFamily="18" charset="0"/>
              </a:rPr>
              <a:t>совершенствуется, крепнет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навык </a:t>
            </a: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             письма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!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fld id="{5A066719-200C-42CE-BA02-D9F14F5DDBE6}" type="slidenum">
              <a:rPr lang="ru-RU" b="1" smtClean="0">
                <a:solidFill>
                  <a:schemeClr val="tx1"/>
                </a:solidFill>
              </a:rPr>
              <a:pPr/>
              <a:t>3</a:t>
            </a:fld>
            <a:endParaRPr lang="ru-RU" b="1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>
            <a:normAutofit fontScale="92500"/>
          </a:bodyPr>
          <a:lstStyle/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Наибольшие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трудности у первоклассников возникают при выполнении графических упражнений. </a:t>
            </a:r>
            <a:endParaRPr lang="ru-RU" sz="2400" dirty="0" smtClean="0">
              <a:latin typeface="Georgia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Причиной 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этого являются, </a:t>
            </a:r>
            <a:endParaRPr lang="ru-RU" sz="2400" dirty="0" smtClean="0">
              <a:latin typeface="Georgia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во-первых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Georgia" pitchFamily="18" charset="0"/>
                <a:cs typeface="Times New Roman" pitchFamily="18" charset="0"/>
              </a:rPr>
              <a:t>отсутствие интереса к освоению письма, </a:t>
            </a:r>
            <a:endParaRPr lang="ru-RU" sz="2400" b="1" dirty="0" smtClean="0">
              <a:latin typeface="Georgia" pitchFamily="18" charset="0"/>
              <a:cs typeface="Times New Roman" pitchFamily="18" charset="0"/>
            </a:endParaRP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во-вторых</a:t>
            </a:r>
            <a:r>
              <a:rPr lang="ru-RU" sz="2400" dirty="0">
                <a:latin typeface="Georgia" pitchFamily="18" charset="0"/>
                <a:cs typeface="Times New Roman" pitchFamily="18" charset="0"/>
              </a:rPr>
              <a:t>, </a:t>
            </a:r>
            <a:r>
              <a:rPr lang="ru-RU" sz="2400" b="1" dirty="0">
                <a:latin typeface="Georgia" pitchFamily="18" charset="0"/>
                <a:cs typeface="Times New Roman" pitchFamily="18" charset="0"/>
              </a:rPr>
              <a:t>недостаточная «зрелость» мелкой мускулатуры кистей рук, </a:t>
            </a:r>
            <a:endParaRPr lang="ru-RU" sz="2400" b="1" dirty="0" smtClean="0">
              <a:latin typeface="Georgia" pitchFamily="18" charset="0"/>
              <a:cs typeface="Times New Roman" pitchFamily="18" charset="0"/>
            </a:endParaRPr>
          </a:p>
          <a:p>
            <a:pPr marL="3086100" lvl="7" indent="342900" algn="just">
              <a:lnSpc>
                <a:spcPct val="150000"/>
              </a:lnSpc>
              <a:spcBef>
                <a:spcPts val="0"/>
              </a:spcBef>
            </a:pPr>
            <a:r>
              <a:rPr lang="ru-RU" sz="2400" dirty="0" smtClean="0">
                <a:latin typeface="Georgia" pitchFamily="18" charset="0"/>
                <a:cs typeface="Times New Roman" pitchFamily="18" charset="0"/>
              </a:rPr>
              <a:t>в-третьих, </a:t>
            </a:r>
            <a:r>
              <a:rPr lang="ru-RU" sz="2400" b="1" dirty="0" smtClean="0">
                <a:latin typeface="Georgia" pitchFamily="18" charset="0"/>
                <a:cs typeface="Times New Roman" pitchFamily="18" charset="0"/>
              </a:rPr>
              <a:t>недостаток опыта выполнения  графических </a:t>
            </a:r>
            <a:r>
              <a:rPr lang="ru-RU" sz="2400" b="1" dirty="0" err="1" smtClean="0">
                <a:latin typeface="Georgia" pitchFamily="18" charset="0"/>
                <a:cs typeface="Times New Roman" pitchFamily="18" charset="0"/>
              </a:rPr>
              <a:t>дви-жений</a:t>
            </a:r>
            <a:r>
              <a:rPr lang="ru-RU" sz="2400" b="1" dirty="0">
                <a:latin typeface="Georgia" pitchFamily="18" charset="0"/>
                <a:cs typeface="Times New Roman" pitchFamily="18" charset="0"/>
              </a:rPr>
              <a:t>.</a:t>
            </a:r>
          </a:p>
          <a:p>
            <a:pPr marL="0" indent="342900" algn="just">
              <a:lnSpc>
                <a:spcPct val="150000"/>
              </a:lnSpc>
              <a:spcBef>
                <a:spcPts val="0"/>
              </a:spcBef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786578" y="6492875"/>
            <a:ext cx="2133600" cy="365125"/>
          </a:xfrm>
        </p:spPr>
        <p:txBody>
          <a:bodyPr/>
          <a:lstStyle/>
          <a:p>
            <a:fld id="{5A066719-200C-42CE-BA02-D9F14F5DDBE6}" type="slidenum">
              <a:rPr lang="ru-RU" smtClean="0">
                <a:solidFill>
                  <a:schemeClr val="tx1"/>
                </a:solidFill>
              </a:rPr>
              <a:pPr/>
              <a:t>4</a:t>
            </a:fld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14422"/>
            <a:ext cx="8229600" cy="4311649"/>
          </a:xfrm>
        </p:spPr>
        <p:txBody>
          <a:bodyPr>
            <a:normAutofit/>
          </a:bodyPr>
          <a:lstStyle/>
          <a:p>
            <a:pPr marL="0" indent="34290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2400" dirty="0">
                <a:latin typeface="Georgia" pitchFamily="18" charset="0"/>
                <a:cs typeface="Times New Roman" pitchFamily="18" charset="0"/>
              </a:rPr>
              <a:t>Упражнения следует проводить в игровой форме, ставя вначале перед ребенком игровую и практические задачи: «дорисуй незаконченный рисунок», «соедини точки», «нарисуй рисунок по точкам», «проведи дорожку», «попади в цель»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428604"/>
            <a:ext cx="864399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dirty="0">
                <a:solidFill>
                  <a:srgbClr val="0000FF"/>
                </a:solidFill>
                <a:latin typeface="Georgia" pitchFamily="18" charset="0"/>
              </a:rPr>
              <a:t>Интерес к освоению письма</a:t>
            </a:r>
            <a:endParaRPr lang="ru-RU" sz="3600" b="1" cap="none" spc="50" dirty="0">
              <a:ln w="11430"/>
              <a:solidFill>
                <a:srgbClr val="00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fld id="{5A066719-200C-42CE-BA02-D9F14F5DDBE6}" type="slidenum">
              <a:rPr lang="ru-RU" b="1" smtClean="0">
                <a:solidFill>
                  <a:schemeClr val="tx1"/>
                </a:solidFill>
              </a:rPr>
              <a:pPr/>
              <a:t>5</a:t>
            </a:fld>
            <a:endParaRPr lang="ru-RU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796908"/>
          </a:xfrm>
        </p:spPr>
        <p:txBody>
          <a:bodyPr>
            <a:normAutofit fontScale="90000"/>
          </a:bodyPr>
          <a:lstStyle/>
          <a:p>
            <a:pPr algn="l"/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«Дорисуй </a:t>
            </a:r>
            <a:br>
              <a:rPr lang="ru-RU" sz="36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незаконченный </a:t>
            </a:r>
            <a:br>
              <a:rPr lang="ru-RU" sz="36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рисунок»</a:t>
            </a:r>
            <a:endParaRPr lang="ru-RU" sz="3600" b="1" dirty="0">
              <a:solidFill>
                <a:srgbClr val="FF0000"/>
              </a:solidFill>
            </a:endParaRPr>
          </a:p>
        </p:txBody>
      </p:sp>
      <p:pic>
        <p:nvPicPr>
          <p:cNvPr id="1028" name="Picture 4" descr="http://amelica.com/wp-content/uploads/2016/06/Razvivayushchie_zadanie_dlya_detey_Dorisuy_kartinku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8934"/>
            <a:ext cx="4786346" cy="338235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026" name="Picture 2" descr="http://proimages.ru/images/707703_dorisui-risunok-dlya-samyh-malenki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71480"/>
            <a:ext cx="4086870" cy="507209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fld id="{5A066719-200C-42CE-BA02-D9F14F5DDBE6}" type="slidenum">
              <a:rPr lang="ru-RU" b="1" smtClean="0">
                <a:solidFill>
                  <a:schemeClr val="tx1"/>
                </a:solidFill>
              </a:rPr>
              <a:pPr/>
              <a:t>6</a:t>
            </a:fld>
            <a:endParaRPr lang="ru-RU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«Соедини точки»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0482" name="Picture 2" descr="http://raduga.name/wp-content/uploads/2014/06/343742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357298"/>
            <a:ext cx="3720466" cy="52551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0484" name="Picture 4" descr="http://st.clopotel.t1.ro/_files/datafiles/planse/descopera-pisica.junior.clopotel.r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357298"/>
            <a:ext cx="3857652" cy="523959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fld id="{5A066719-200C-42CE-BA02-D9F14F5DDBE6}" type="slidenum">
              <a:rPr lang="ru-RU" b="1" smtClean="0">
                <a:solidFill>
                  <a:schemeClr val="tx1"/>
                </a:solidFill>
              </a:rPr>
              <a:pPr/>
              <a:t>7</a:t>
            </a:fld>
            <a:endParaRPr lang="ru-RU" b="1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«Нарисуй рисунок по точкам»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ds04.infourok.ru/uploads/ex/0ab6/000156bd-3b8d17f9/hello_html_m7e1da41e.jpg"/>
          <p:cNvPicPr>
            <a:picLocks noChangeAspect="1" noChangeArrowheads="1"/>
          </p:cNvPicPr>
          <p:nvPr/>
        </p:nvPicPr>
        <p:blipFill>
          <a:blip r:embed="rId2"/>
          <a:srcRect l="11440" t="9282" r="12127" b="7384"/>
          <a:stretch>
            <a:fillRect/>
          </a:stretch>
        </p:blipFill>
        <p:spPr bwMode="auto">
          <a:xfrm>
            <a:off x="357158" y="1198128"/>
            <a:ext cx="3929090" cy="54455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19460" name="Picture 4" descr="http://sarovchata.ru/wa-data/public/shop/products/09/97/9709/images/15411/15411.9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214422"/>
            <a:ext cx="4108139" cy="54054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fld id="{5A066719-200C-42CE-BA02-D9F14F5DDBE6}" type="slidenum">
              <a:rPr lang="ru-RU" b="1" smtClean="0">
                <a:solidFill>
                  <a:schemeClr val="tx1"/>
                </a:solidFill>
              </a:rPr>
              <a:pPr/>
              <a:t>8</a:t>
            </a:fld>
            <a:endParaRPr lang="ru-R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868346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«Проведи дорожку»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21506" name="Picture 2" descr="C:\Users\Валя\Desktop\Новая папка — копия\537f7d4e386266bc27fb1e83adb797a5.jpeg"/>
          <p:cNvPicPr>
            <a:picLocks noChangeAspect="1" noChangeArrowheads="1"/>
          </p:cNvPicPr>
          <p:nvPr/>
        </p:nvPicPr>
        <p:blipFill>
          <a:blip r:embed="rId2"/>
          <a:srcRect t="20985" b="4279"/>
          <a:stretch>
            <a:fillRect/>
          </a:stretch>
        </p:blipFill>
        <p:spPr bwMode="auto">
          <a:xfrm>
            <a:off x="4786314" y="2285992"/>
            <a:ext cx="3853417" cy="409428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21507" name="Picture 3" descr="C:\Users\Валя\Desktop\Новая папка — копия\36721.jpg"/>
          <p:cNvPicPr>
            <a:picLocks noChangeAspect="1" noChangeArrowheads="1"/>
          </p:cNvPicPr>
          <p:nvPr/>
        </p:nvPicPr>
        <p:blipFill>
          <a:blip r:embed="rId3"/>
          <a:srcRect l="2841" r="2841" b="5806"/>
          <a:stretch>
            <a:fillRect/>
          </a:stretch>
        </p:blipFill>
        <p:spPr bwMode="auto">
          <a:xfrm>
            <a:off x="214282" y="857232"/>
            <a:ext cx="4408537" cy="307183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72264" y="6492875"/>
            <a:ext cx="2133600" cy="365125"/>
          </a:xfrm>
        </p:spPr>
        <p:txBody>
          <a:bodyPr/>
          <a:lstStyle/>
          <a:p>
            <a:fld id="{5A066719-200C-42CE-BA02-D9F14F5DDBE6}" type="slidenum">
              <a:rPr lang="ru-RU" smtClean="0">
                <a:solidFill>
                  <a:schemeClr val="tx1"/>
                </a:solidFill>
              </a:rPr>
              <a:pPr/>
              <a:t>9</a:t>
            </a:fld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393</Words>
  <Application>Microsoft Office PowerPoint</Application>
  <PresentationFormat>Экран (4:3)</PresentationFormat>
  <Paragraphs>78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День открытых дверей 27 октября 2017г.  Составитель: Сосновских Валентина Владимировна, учитель-логопед </vt:lpstr>
      <vt:lpstr>Слайд 2</vt:lpstr>
      <vt:lpstr>Слайд 3</vt:lpstr>
      <vt:lpstr>Слайд 4</vt:lpstr>
      <vt:lpstr>Слайд 5</vt:lpstr>
      <vt:lpstr>«Дорисуй  незаконченный  рисунок»</vt:lpstr>
      <vt:lpstr>«Соедини точки»</vt:lpstr>
      <vt:lpstr>«Нарисуй рисунок по точкам»</vt:lpstr>
      <vt:lpstr>«Проведи дорожку»</vt:lpstr>
      <vt:lpstr>Слайд 10</vt:lpstr>
      <vt:lpstr>Слайд 11</vt:lpstr>
      <vt:lpstr>Штриховка </vt:lpstr>
      <vt:lpstr>Обводка по контуру</vt:lpstr>
      <vt:lpstr>Продолжение узора</vt:lpstr>
      <vt:lpstr>Графический диктант</vt:lpstr>
      <vt:lpstr>Практическое упражнение «Кораблик»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открытых дверей 27 октября 2017г.  Составитель: Сосновских Валентина Владимировна, учитель-логопед</dc:title>
  <dc:creator>Валя</dc:creator>
  <cp:lastModifiedBy>Валя</cp:lastModifiedBy>
  <cp:revision>16</cp:revision>
  <dcterms:created xsi:type="dcterms:W3CDTF">2017-10-24T15:02:24Z</dcterms:created>
  <dcterms:modified xsi:type="dcterms:W3CDTF">2017-10-26T16:35:25Z</dcterms:modified>
</cp:coreProperties>
</file>