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2"/>
  </p:notesMasterIdLst>
  <p:sldIdLst>
    <p:sldId id="258" r:id="rId2"/>
    <p:sldId id="308" r:id="rId3"/>
    <p:sldId id="291" r:id="rId4"/>
    <p:sldId id="268" r:id="rId5"/>
    <p:sldId id="292" r:id="rId6"/>
    <p:sldId id="262" r:id="rId7"/>
    <p:sldId id="300" r:id="rId8"/>
    <p:sldId id="302" r:id="rId9"/>
    <p:sldId id="301" r:id="rId10"/>
    <p:sldId id="293" r:id="rId11"/>
    <p:sldId id="294" r:id="rId12"/>
    <p:sldId id="303" r:id="rId13"/>
    <p:sldId id="265" r:id="rId14"/>
    <p:sldId id="304" r:id="rId15"/>
    <p:sldId id="264" r:id="rId16"/>
    <p:sldId id="295" r:id="rId17"/>
    <p:sldId id="296" r:id="rId18"/>
    <p:sldId id="297" r:id="rId19"/>
    <p:sldId id="305" r:id="rId20"/>
    <p:sldId id="261" r:id="rId21"/>
    <p:sldId id="259" r:id="rId22"/>
    <p:sldId id="260" r:id="rId23"/>
    <p:sldId id="298" r:id="rId24"/>
    <p:sldId id="257" r:id="rId25"/>
    <p:sldId id="263" r:id="rId26"/>
    <p:sldId id="299" r:id="rId27"/>
    <p:sldId id="266" r:id="rId28"/>
    <p:sldId id="309" r:id="rId29"/>
    <p:sldId id="306" r:id="rId30"/>
    <p:sldId id="31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8000"/>
    <a:srgbClr val="0000FF"/>
    <a:srgbClr val="FF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CEB4A-787C-4664-A33D-1D2031BDD044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B4522-81D6-49AF-898B-211E18130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575E-8147-4D3B-81EC-03FE20019575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64078-8192-4B96-92EE-5E4F6ABBE3D0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F01-BAC0-4A52-A5FA-45D5EAEE6E6A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63AA-0F84-4570-ADD1-669355B80E98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07F54-CB16-4280-B6C8-E73E48E31637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7A5E-8C57-47FE-9DBE-4756316989EA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31A26-DD59-47BF-9D47-007AA521BE13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033B-53B5-4579-A489-3FBE66D1EAC1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4C622-9FBE-4DD5-AFF9-C1E3F790BCBB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746F-8675-4D9B-88D0-1A5990845F2C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2079-9F46-4BE8-902C-DCF41E96B344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95B0-A001-41E8-A31D-7FAB2AD88C5D}" type="datetime1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D996-1D7C-4C9B-8850-7AD974CDEA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5877272"/>
            <a:ext cx="6192687" cy="72008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Учитель-логопед: Сосновских Валентина  Владимировна  </a:t>
            </a:r>
            <a:endParaRPr lang="ru-RU" sz="1400" b="1" dirty="0">
              <a:solidFill>
                <a:schemeClr val="bg1"/>
              </a:solidFill>
              <a:latin typeface="Georgia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</a:rPr>
              <a:t>30 сентября 2016г.</a:t>
            </a:r>
          </a:p>
        </p:txBody>
      </p:sp>
      <p:pic>
        <p:nvPicPr>
          <p:cNvPr id="2" name="Рисунок 3" descr="http://cs5182.userapi.com/u12979769/151049632/x_03f3873e.jpg"/>
          <p:cNvPicPr>
            <a:picLocks noChangeAspect="1" noChangeArrowheads="1"/>
          </p:cNvPicPr>
          <p:nvPr/>
        </p:nvPicPr>
        <p:blipFill>
          <a:blip r:embed="rId2" cstate="print"/>
          <a:srcRect r="4937" b="16727"/>
          <a:stretch>
            <a:fillRect/>
          </a:stretch>
        </p:blipFill>
        <p:spPr bwMode="auto">
          <a:xfrm>
            <a:off x="395536" y="2348880"/>
            <a:ext cx="237626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8744763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99003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Практикум: </a:t>
            </a:r>
            <a:br>
              <a:rPr lang="ru-RU" sz="4000" b="1" dirty="0" smtClean="0">
                <a:ln w="18415" cmpd="sng">
                  <a:solidFill>
                    <a:srgbClr val="99003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ln w="18415" cmpd="sng">
                  <a:solidFill>
                    <a:srgbClr val="99003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АРТИКУЛЯЦИОННАЯ ГИМНАСТИКА</a:t>
            </a:r>
            <a:endParaRPr lang="ru-RU" sz="4000" b="1" dirty="0">
              <a:ln w="18415" cmpd="sng">
                <a:solidFill>
                  <a:srgbClr val="990033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Рисунок 7" descr="http://cs5182.userapi.com/u12979769/151049632/x_3c70ac95.jpg"/>
          <p:cNvPicPr>
            <a:picLocks noChangeAspect="1" noChangeArrowheads="1"/>
          </p:cNvPicPr>
          <p:nvPr/>
        </p:nvPicPr>
        <p:blipFill>
          <a:blip r:embed="rId3" cstate="print"/>
          <a:srcRect l="4992" r="10140" b="21553"/>
          <a:stretch>
            <a:fillRect/>
          </a:stretch>
        </p:blipFill>
        <p:spPr bwMode="auto">
          <a:xfrm>
            <a:off x="3419872" y="2348880"/>
            <a:ext cx="2448272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Рисунок 11" descr="http://cs11345.userapi.com/u12979769/151049632/y_3742516f.jpg"/>
          <p:cNvPicPr>
            <a:picLocks noChangeAspect="1" noChangeArrowheads="1"/>
          </p:cNvPicPr>
          <p:nvPr/>
        </p:nvPicPr>
        <p:blipFill>
          <a:blip r:embed="rId4" cstate="print"/>
          <a:srcRect l="8971" r="8818"/>
          <a:stretch>
            <a:fillRect/>
          </a:stretch>
        </p:blipFill>
        <p:spPr bwMode="auto">
          <a:xfrm>
            <a:off x="6444208" y="2348880"/>
            <a:ext cx="2304256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Артикуляция: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округлены и слегка вытянуты вперед; широкий язычок на верху, образует чашечку; теплая воздушная струя идет по центру языка.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76672"/>
            <a:ext cx="86054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Шип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ящие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звуки – </a:t>
            </a:r>
          </a:p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lang="ru-RU" sz="4400" b="1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Ш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,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[</a:t>
            </a: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Ж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, </a:t>
            </a:r>
            <a:r>
              <a:rPr lang="en-US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[</a:t>
            </a: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Ч</a:t>
            </a:r>
            <a:r>
              <a:rPr lang="en-US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]</a:t>
            </a: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,</a:t>
            </a:r>
            <a:r>
              <a:rPr lang="en-US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[</a:t>
            </a: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Щ</a:t>
            </a:r>
            <a:r>
              <a:rPr lang="en-US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]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990033"/>
                </a:solidFill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«Хоботок»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0" name="Рисунок 6" descr="http://cs5182.userapi.com/u12979769/151049632/x_066feacb.jpg"/>
          <p:cNvPicPr>
            <a:picLocks noChangeAspect="1" noChangeArrowheads="1"/>
          </p:cNvPicPr>
          <p:nvPr/>
        </p:nvPicPr>
        <p:blipFill>
          <a:blip r:embed="rId2" cstate="print"/>
          <a:srcRect l="4017" t="10893" r="7601" b="17695"/>
          <a:stretch>
            <a:fillRect/>
          </a:stretch>
        </p:blipFill>
        <p:spPr bwMode="auto">
          <a:xfrm>
            <a:off x="5148064" y="1988840"/>
            <a:ext cx="3490168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Рисунок 7" descr="http://cs5182.userapi.com/u12979769/151049632/x_3c70ac95.jpg"/>
          <p:cNvPicPr>
            <a:picLocks noChangeAspect="1" noChangeArrowheads="1"/>
          </p:cNvPicPr>
          <p:nvPr/>
        </p:nvPicPr>
        <p:blipFill>
          <a:blip r:embed="rId3" cstate="print"/>
          <a:srcRect b="21553"/>
          <a:stretch>
            <a:fillRect/>
          </a:stretch>
        </p:blipFill>
        <p:spPr bwMode="auto">
          <a:xfrm>
            <a:off x="395536" y="1944513"/>
            <a:ext cx="4166981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528" y="1052736"/>
            <a:ext cx="849694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Зубы вместе. Губы вытянуть вперед так, чтобы форма губ была похожа на окошечко, в которое видны сомкнутые зубы.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640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194" t="8318" b="17081"/>
          <a:stretch>
            <a:fillRect/>
          </a:stretch>
        </p:blipFill>
        <p:spPr bwMode="auto">
          <a:xfrm>
            <a:off x="179512" y="2276872"/>
            <a:ext cx="4262833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Блинчик</a:t>
            </a:r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» или «Лопаточка»</a:t>
            </a:r>
            <a:endParaRPr lang="ru-RU" sz="4000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t="8318" r="50861" b="17081"/>
          <a:stretch>
            <a:fillRect/>
          </a:stretch>
        </p:blipFill>
        <p:spPr bwMode="auto">
          <a:xfrm>
            <a:off x="4716016" y="2348880"/>
            <a:ext cx="4043427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0" y="764704"/>
            <a:ext cx="9144000" cy="121443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11063" r="47998" b="14417"/>
          <a:stretch>
            <a:fillRect/>
          </a:stretch>
        </p:blipFill>
        <p:spPr bwMode="auto">
          <a:xfrm>
            <a:off x="251515" y="2276872"/>
            <a:ext cx="4334016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52002" t="11063" r="2521" b="14417"/>
          <a:stretch>
            <a:fillRect/>
          </a:stretch>
        </p:blipFill>
        <p:spPr bwMode="auto">
          <a:xfrm>
            <a:off x="4860032" y="2348880"/>
            <a:ext cx="3983232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260648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«Прятки с Чашечкой»</a:t>
            </a:r>
          </a:p>
        </p:txBody>
      </p:sp>
      <p:pic>
        <p:nvPicPr>
          <p:cNvPr id="6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11063" r="47998" b="14417"/>
          <a:stretch>
            <a:fillRect/>
          </a:stretch>
        </p:blipFill>
        <p:spPr bwMode="auto">
          <a:xfrm>
            <a:off x="2483768" y="1628800"/>
            <a:ext cx="4334016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07156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25926" cy="479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«Фокус»</a:t>
            </a:r>
            <a:endParaRPr lang="ru-RU" sz="4000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528" y="928688"/>
            <a:ext cx="8477572" cy="107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Улыбнуться, приоткрыть рот,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положить широкий передний край языка на верхнюю губу так, чтобы боковые его края были прижаты, а посередине был небольшой желобок («Чашечка»). Затем плавно подуть вверх, на нос.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362" name="Picture 2" descr="http://ohimii.ru/okoshko-shiroko-otkrite-rot--jarko-zakrite-rot--holodno-chisti/1029619_html_21d5a9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393204" cy="456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Артикуляция звука [Л]: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слегка в улыбке, узкий кончик языка поднят за верхние зубки к бугорочкам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8000" indent="0">
              <a:spcBef>
                <a:spcPts val="0"/>
              </a:spcBef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учимся произносить данный звук при зажатом кончике языка между зубами.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Сонорный звук -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Л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 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990033"/>
                </a:solidFill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«Иголочка»</a:t>
            </a:r>
            <a:endParaRPr lang="ru-RU" sz="4000" dirty="0">
              <a:ln>
                <a:solidFill>
                  <a:srgbClr val="990033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Содержимое 4" descr="2327376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85" t="39661" r="49258" b="10068"/>
          <a:stretch>
            <a:fillRect/>
          </a:stretch>
        </p:blipFill>
        <p:spPr>
          <a:xfrm>
            <a:off x="1403648" y="2204864"/>
            <a:ext cx="627692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5536" y="126876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Приоткрыть рот, как можно дальше высунуть вперед узкий, напряженный язык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«Колышек»</a:t>
            </a:r>
            <a:endParaRPr lang="ru-RU" dirty="0">
              <a:ln>
                <a:solidFill>
                  <a:srgbClr val="990033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132856"/>
            <a:ext cx="5112568" cy="4248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fs00.infourok.ru/images/doc/274/279780/hello_html_m4f2d32bd.gif"/>
          <p:cNvPicPr/>
          <p:nvPr/>
        </p:nvPicPr>
        <p:blipFill>
          <a:blip r:embed="rId2" cstate="print"/>
          <a:srcRect l="9706" t="18224" r="41214" b="23832"/>
          <a:stretch>
            <a:fillRect/>
          </a:stretch>
        </p:blipFill>
        <p:spPr bwMode="auto">
          <a:xfrm>
            <a:off x="2267744" y="2132856"/>
            <a:ext cx="5112568" cy="4221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95536" y="126876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Язык  в форме иголочки, упереться кончиком языка за верхние зубы. Удержать в таком положении под счет до 10.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Группы звуков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Свистящие  -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С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З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Ц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Шипящие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-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Ш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Ж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Щ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Ч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endParaRPr lang="ru-RU" b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Соноры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–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Л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Ль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 [</a:t>
            </a:r>
            <a:r>
              <a:rPr lang="ru-RU" b="1" dirty="0" err="1" smtClean="0">
                <a:solidFill>
                  <a:schemeClr val="bg1"/>
                </a:solidFill>
                <a:latin typeface="Georgia" pitchFamily="18" charset="0"/>
              </a:rPr>
              <a:t>Рь</a:t>
            </a: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]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«Маляр»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714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рот. Широким кончиком языка погладить нёбо от зубов к горлу. Нижняя челюсть не должна двигаться.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2292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 l="3417" t="15885" r="47437" b="16394"/>
          <a:stretch>
            <a:fillRect/>
          </a:stretch>
        </p:blipFill>
        <p:spPr bwMode="auto">
          <a:xfrm>
            <a:off x="251520" y="2420888"/>
            <a:ext cx="4401729" cy="3672408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6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 l="52962" t="3187" b="3696"/>
          <a:stretch>
            <a:fillRect/>
          </a:stretch>
        </p:blipFill>
        <p:spPr bwMode="auto">
          <a:xfrm>
            <a:off x="4860032" y="1772816"/>
            <a:ext cx="396512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785812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рот. На счет 1-2 поочередно упираться языком то в верхние, то в нижние зубы (губы). Нижняя челюсть при этом неподвижна.</a:t>
            </a:r>
          </a:p>
          <a:p>
            <a:pPr eaLnBrk="1" hangingPunct="1">
              <a:buFont typeface="Arial" charset="0"/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447923" cy="473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«Часики»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980728"/>
            <a:ext cx="8229600" cy="714375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8436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t="1421" r="8871" b="6660"/>
          <a:stretch>
            <a:fillRect/>
          </a:stretch>
        </p:blipFill>
        <p:spPr bwMode="auto">
          <a:xfrm>
            <a:off x="500063" y="1643063"/>
            <a:ext cx="8072437" cy="492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Артикуляция звуков [Р]: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зубы сближены но не соприкасаются; кончик языка поднят к бугорочкам за верхними зубками и вибрирует.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Сонорный звук -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[</a:t>
            </a:r>
            <a:r>
              <a:rPr lang="ru-RU" sz="44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Р</a:t>
            </a:r>
            <a:r>
              <a:rPr kumimoji="0" lang="en-US" sz="44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] </a:t>
            </a:r>
            <a:endParaRPr kumimoji="0" lang="ru-RU" sz="4400" b="1" i="0" u="none" strike="noStrike" kern="1200" cap="none" spc="0" normalizeH="0" baseline="0" noProof="0" dirty="0" smtClean="0">
              <a:ln>
                <a:solidFill>
                  <a:srgbClr val="990033"/>
                </a:solidFill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91045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«Лошадка»</a:t>
            </a:r>
            <a:endParaRPr lang="ru-RU" sz="4000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643998" cy="121444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широко открыть рот, щелкать язычком громко и энергично. Стараться, чтобы нижняя челюсть была неподвижна, 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«прыгал» только язычок.</a:t>
            </a:r>
          </a:p>
          <a:p>
            <a:endParaRPr lang="ru-RU" dirty="0"/>
          </a:p>
        </p:txBody>
      </p:sp>
      <p:pic>
        <p:nvPicPr>
          <p:cNvPr id="6" name="Рисунок 5" descr="https://i.ytimg.com/vi/-zwBW11JiPg/hqdefault.jpg"/>
          <p:cNvPicPr/>
          <p:nvPr/>
        </p:nvPicPr>
        <p:blipFill>
          <a:blip r:embed="rId2" cstate="print"/>
          <a:srcRect l="16504" r="17090" b="3571"/>
          <a:stretch>
            <a:fillRect/>
          </a:stretch>
        </p:blipFill>
        <p:spPr bwMode="auto">
          <a:xfrm>
            <a:off x="5364088" y="2852936"/>
            <a:ext cx="32685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mp3fitnes.ru/img.php?aHR0cHM6Ly9pLnl0aW1nLmNvbS92aS80ZVNrSXpSRlBxUS9ocWRlZmF1bHQuanBn.jpg"/>
          <p:cNvPicPr>
            <a:picLocks noChangeAspect="1" noChangeArrowheads="1"/>
          </p:cNvPicPr>
          <p:nvPr/>
        </p:nvPicPr>
        <p:blipFill>
          <a:blip r:embed="rId3" cstate="print"/>
          <a:srcRect l="12600" t="12600" r="13376" b="13901"/>
          <a:stretch>
            <a:fillRect/>
          </a:stretch>
        </p:blipFill>
        <p:spPr bwMode="auto">
          <a:xfrm>
            <a:off x="323528" y="2852936"/>
            <a:ext cx="454473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35743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«Грибок»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3075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546" b="12495"/>
          <a:stretch>
            <a:fillRect/>
          </a:stretch>
        </p:blipFill>
        <p:spPr>
          <a:xfrm>
            <a:off x="827584" y="2420888"/>
            <a:ext cx="761245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«Гармошка»</a:t>
            </a:r>
            <a:endParaRPr lang="ru-RU" sz="4000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7" descr="__93357"/>
          <p:cNvPicPr>
            <a:picLocks noChangeAspect="1" noChangeArrowheads="1"/>
          </p:cNvPicPr>
          <p:nvPr/>
        </p:nvPicPr>
        <p:blipFill>
          <a:blip r:embed="rId2" cstate="print"/>
          <a:srcRect t="9546" r="47974" b="12495"/>
          <a:stretch>
            <a:fillRect/>
          </a:stretch>
        </p:blipFill>
        <p:spPr>
          <a:xfrm>
            <a:off x="2555776" y="2420888"/>
            <a:ext cx="396044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14282" y="1142984"/>
            <a:ext cx="8643998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рот. Присосать широкий язычок к небу, т.е. выполнить упражнение «Грибок». Удерживая «Грибок», закрывать и открывать рот, растягивая подъязычную уздечку.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04856" cy="7969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«Барабанщик», «Дятел»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714357"/>
            <a:ext cx="8229600" cy="1571644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Т-Т-Т. Язык «прыгает на бугорках». </a:t>
            </a:r>
          </a:p>
        </p:txBody>
      </p:sp>
      <p:pic>
        <p:nvPicPr>
          <p:cNvPr id="6148" name="Picture 9" descr="__55763"/>
          <p:cNvPicPr>
            <a:picLocks noChangeAspect="1" noChangeArrowheads="1"/>
          </p:cNvPicPr>
          <p:nvPr/>
        </p:nvPicPr>
        <p:blipFill>
          <a:blip r:embed="rId2" cstate="print"/>
          <a:srcRect t="4614" b="6730"/>
          <a:stretch>
            <a:fillRect/>
          </a:stretch>
        </p:blipFill>
        <p:spPr bwMode="auto">
          <a:xfrm>
            <a:off x="611560" y="2276872"/>
            <a:ext cx="7620000" cy="438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«Фокус»</a:t>
            </a:r>
            <a:endParaRPr lang="ru-RU" sz="4000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3528" y="928688"/>
            <a:ext cx="8477572" cy="107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Улыбнуться, приоткрыть рот,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положить широкий передний край языка на верхнюю губу так, чтобы боковые его края были прижаты, а посередине был небольшой желобок («Чашечка»). Затем плавно подуть вверх, на нос.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362" name="Picture 2" descr="http://ohimii.ru/okoshko-shiroko-otkrite-rot--jarko-zakrite-rot--holodno-chisti/1029619_html_21d5a9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393204" cy="456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55576" y="0"/>
            <a:ext cx="7704856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«Подуй</a:t>
            </a:r>
            <a:r>
              <a:rPr kumimoji="0" lang="ru-RU" sz="4000" b="1" i="0" u="none" strike="noStrike" kern="1200" cap="none" spc="0" normalizeH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на кончик языка»</a:t>
            </a:r>
            <a:endParaRPr kumimoji="0" lang="ru-RU" sz="4000" b="1" i="0" u="none" strike="noStrike" kern="1200" cap="none" spc="0" normalizeH="0" baseline="0" noProof="0" dirty="0" smtClean="0">
              <a:ln>
                <a:solidFill>
                  <a:srgbClr val="990033"/>
                </a:solidFill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9" descr="__55763"/>
          <p:cNvPicPr>
            <a:picLocks noChangeAspect="1" noChangeArrowheads="1"/>
          </p:cNvPicPr>
          <p:nvPr/>
        </p:nvPicPr>
        <p:blipFill>
          <a:blip r:embed="rId2" cstate="print"/>
          <a:srcRect l="945" t="8984" r="44246" b="12349"/>
          <a:stretch>
            <a:fillRect/>
          </a:stretch>
        </p:blipFill>
        <p:spPr bwMode="auto">
          <a:xfrm>
            <a:off x="251520" y="1052736"/>
            <a:ext cx="533659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580112" y="1340768"/>
            <a:ext cx="3312368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36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</a:t>
            </a:r>
          </a:p>
          <a:p>
            <a:pPr marR="0" lvl="0" indent="3600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Ребёнок говорит с придыханием Д-Д-Д или Т-Т-Т. Язык «прыгает на бугорках». Затем быстро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подуть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кончик языка так,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чтобы кончик языка задрожал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(завибрировал)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Свистящие звуки - </a:t>
            </a:r>
            <a:r>
              <a:rPr lang="en-US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[</a:t>
            </a:r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С</a:t>
            </a:r>
            <a:r>
              <a:rPr lang="en-US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]</a:t>
            </a:r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,</a:t>
            </a:r>
            <a:r>
              <a:rPr lang="en-US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 [</a:t>
            </a:r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З</a:t>
            </a:r>
            <a:r>
              <a:rPr lang="en-US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] </a:t>
            </a:r>
            <a:endParaRPr lang="ru-RU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indent="0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Артикуляция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губы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улыбке, зубы сближены, широкий кончик языка находится за нижними зубами, воздух идет по центру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язычка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Проводить артикуляционную гимнастику нужно ежедневно. Лучше выполнять упражнения 3-4 раза в день по </a:t>
            </a: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5 - 7 </a:t>
            </a: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минут. Не следует предлагать детям более 2-3 упражнений за раз. </a:t>
            </a:r>
            <a:endParaRPr lang="ru-RU" sz="18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endParaRPr lang="ru-RU" sz="14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 Каждое упражнение выполняется по 5-7 раз. </a:t>
            </a:r>
            <a:endParaRPr lang="ru-RU" sz="18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endParaRPr lang="ru-RU" sz="14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Статические упражнения выполняются по 10-15 секунд (удержание артикуляционной позы в одном положении). </a:t>
            </a:r>
            <a:endParaRPr lang="ru-RU" sz="18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endParaRPr lang="ru-RU" sz="14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 </a:t>
            </a:r>
            <a:endParaRPr lang="ru-RU" sz="18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endParaRPr lang="ru-RU" sz="1400" b="1" dirty="0" smtClean="0">
              <a:solidFill>
                <a:sysClr val="windowText" lastClr="000000"/>
              </a:solidFill>
              <a:latin typeface="Georgia" pitchFamily="18" charset="0"/>
            </a:endParaRPr>
          </a:p>
          <a:p>
            <a:pPr marL="0" indent="457200">
              <a:spcBef>
                <a:spcPts val="0"/>
              </a:spcBef>
              <a:buAutoNum type="arabicPeriod"/>
            </a:pPr>
            <a:r>
              <a:rPr lang="ru-RU" sz="1800" b="1" dirty="0" smtClean="0">
                <a:solidFill>
                  <a:sysClr val="windowText" lastClr="000000"/>
                </a:solidFill>
                <a:latin typeface="Georgia" pitchFamily="18" charset="0"/>
              </a:rPr>
              <a:t>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</a:t>
            </a:r>
            <a:r>
              <a:rPr lang="ru-RU" sz="1400" b="1" dirty="0" smtClean="0">
                <a:solidFill>
                  <a:sysClr val="windowText" lastClr="000000"/>
                </a:solidFill>
                <a:latin typeface="Georgia" pitchFamily="18" charset="0"/>
              </a:rPr>
              <a:t/>
            </a:r>
            <a:br>
              <a:rPr lang="ru-RU" sz="1400" b="1" dirty="0" smtClean="0">
                <a:solidFill>
                  <a:sysClr val="windowText" lastClr="000000"/>
                </a:solidFill>
                <a:latin typeface="Georgia" pitchFamily="18" charset="0"/>
              </a:rPr>
            </a:br>
            <a:endParaRPr lang="ru-RU" sz="1400" b="1" dirty="0">
              <a:solidFill>
                <a:sysClr val="windowText" lastClr="000000"/>
              </a:solidFill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Правила выполнения артикуляционной гимнастики</a:t>
            </a:r>
            <a:endParaRPr lang="ru-RU" sz="4000" b="1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725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«Непослушный язычок»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229600" cy="714375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открыть рот, покусать язык зубами та-та-та…; пошлёпать язык губами пя-пя-пя…; закусить язык зубами и протаскивать его сквозь зубы с усилием.</a:t>
            </a:r>
          </a:p>
        </p:txBody>
      </p:sp>
      <p:pic>
        <p:nvPicPr>
          <p:cNvPr id="16388" name="Picture 7" descr="__20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07729" cy="502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640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318" r="50635" b="17081"/>
          <a:stretch>
            <a:fillRect/>
          </a:stretch>
        </p:blipFill>
        <p:spPr bwMode="auto">
          <a:xfrm>
            <a:off x="4716016" y="2204864"/>
            <a:ext cx="4032448" cy="428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124744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Блинчик</a:t>
            </a:r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  <a:cs typeface="Times New Roman" pitchFamily="18" charset="0"/>
              </a:rPr>
              <a:t>» или «Лопаточка»</a:t>
            </a:r>
            <a:endParaRPr lang="ru-RU" sz="4000" dirty="0">
              <a:ln>
                <a:solidFill>
                  <a:srgbClr val="990033"/>
                </a:solidFill>
              </a:ln>
              <a:solidFill>
                <a:srgbClr val="FFFF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Picture 7" descr="__64059"/>
          <p:cNvPicPr>
            <a:picLocks noChangeAspect="1" noChangeArrowheads="1"/>
          </p:cNvPicPr>
          <p:nvPr/>
        </p:nvPicPr>
        <p:blipFill>
          <a:blip r:embed="rId2" cstate="print"/>
          <a:srcRect l="48484" t="8318" b="17081"/>
          <a:stretch>
            <a:fillRect/>
          </a:stretch>
        </p:blipFill>
        <p:spPr bwMode="auto">
          <a:xfrm>
            <a:off x="323528" y="2204864"/>
            <a:ext cx="4208188" cy="4288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7143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latin typeface="Georgia" pitchFamily="18" charset="0"/>
              </a:rPr>
              <a:t>«Чистим зубки»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539552" y="836712"/>
            <a:ext cx="8229600" cy="9286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Улыбнуться, приоткрыть рот. Кончиком языка «почистить» нижние, затем верхние зубы с внутренней (внешней) стороны, делая движения языком вправо – влево, вверх - вниз. Нижняя челюсть при этом не двигается.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8196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572375" cy="481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67544" y="332656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«Язычок пошел гулять,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в домик спрятался опять»</a:t>
            </a:r>
          </a:p>
        </p:txBody>
      </p:sp>
      <p:pic>
        <p:nvPicPr>
          <p:cNvPr id="6" name="Рисунок 5" descr="http://vashgolos7.ru/wp-content/uploads/2013/10/domikotkrivaetsa_begemot.jpg"/>
          <p:cNvPicPr/>
          <p:nvPr/>
        </p:nvPicPr>
        <p:blipFill>
          <a:blip r:embed="rId2" cstate="print"/>
          <a:srcRect t="14675" b="9231"/>
          <a:stretch>
            <a:fillRect/>
          </a:stretch>
        </p:blipFill>
        <p:spPr bwMode="auto">
          <a:xfrm>
            <a:off x="251520" y="2132856"/>
            <a:ext cx="4176464" cy="38884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4578" name="Picture 2" descr="http://calcagnodds.com/wp-content/uploads/2014/11/Open-Mouth.jpg"/>
          <p:cNvPicPr>
            <a:picLocks noChangeAspect="1" noChangeArrowheads="1"/>
          </p:cNvPicPr>
          <p:nvPr/>
        </p:nvPicPr>
        <p:blipFill>
          <a:blip r:embed="rId3" cstate="print"/>
          <a:srcRect l="15217" r="15617"/>
          <a:stretch>
            <a:fillRect/>
          </a:stretch>
        </p:blipFill>
        <p:spPr bwMode="auto">
          <a:xfrm>
            <a:off x="4695014" y="2132856"/>
            <a:ext cx="4125458" cy="38884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18864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«Киска сердится»</a:t>
            </a:r>
          </a:p>
        </p:txBody>
      </p:sp>
      <p:pic>
        <p:nvPicPr>
          <p:cNvPr id="6" name="Рисунок 5" descr="http://images.myshared.ru/4/49410/slide_9.jpg"/>
          <p:cNvPicPr/>
          <p:nvPr/>
        </p:nvPicPr>
        <p:blipFill>
          <a:blip r:embed="rId2" cstate="print"/>
          <a:srcRect l="53724" t="32735" r="5692" b="10762"/>
          <a:stretch>
            <a:fillRect/>
          </a:stretch>
        </p:blipFill>
        <p:spPr bwMode="auto">
          <a:xfrm>
            <a:off x="4860032" y="2276872"/>
            <a:ext cx="3816424" cy="37444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6" name="AutoShape 2" descr="http://900igr.net/datai/doshkolnoe-obrazovanie/Artikuljatsionnaja-gimnastika/0013-009-Artikuljatsionnoe-uprazhnenie-Kache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ppt4web.ru/images/581/19628/640/img8.jpg"/>
          <p:cNvPicPr>
            <a:picLocks noChangeAspect="1" noChangeArrowheads="1"/>
          </p:cNvPicPr>
          <p:nvPr/>
        </p:nvPicPr>
        <p:blipFill>
          <a:blip r:embed="rId3" cstate="print"/>
          <a:srcRect l="11812" t="31300" r="59838" b="34051"/>
          <a:stretch>
            <a:fillRect/>
          </a:stretch>
        </p:blipFill>
        <p:spPr bwMode="auto">
          <a:xfrm>
            <a:off x="323528" y="2204864"/>
            <a:ext cx="4163372" cy="38164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39552" y="105273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Улыбнуться, открыть рот. Кончиком языка упереться в нижние зубы.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счет «раз» выгнуть язык горкой, упираясь кончиком языка в нижние зубы. На счет «два» вернуться в исходное положение. Кончик языка при этом не должен отрываться от нижних зубов, рот не закрывается.</a:t>
            </a: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ED996-1D7C-4C9B-8850-7AD974CDEA6F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11560" y="188640"/>
            <a:ext cx="82296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solidFill>
                    <a:srgbClr val="990033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«Желобок»</a:t>
            </a:r>
          </a:p>
        </p:txBody>
      </p:sp>
      <p:pic>
        <p:nvPicPr>
          <p:cNvPr id="22530" name="Picture 2" descr="https://fs00.infourok.ru/images/doc/106/125253/img5.jpg"/>
          <p:cNvPicPr>
            <a:picLocks noChangeAspect="1" noChangeArrowheads="1"/>
          </p:cNvPicPr>
          <p:nvPr/>
        </p:nvPicPr>
        <p:blipFill>
          <a:blip r:embed="rId2" cstate="print"/>
          <a:srcRect l="37657" t="27835" r="24285" b="9457"/>
          <a:stretch>
            <a:fillRect/>
          </a:stretch>
        </p:blipFill>
        <p:spPr bwMode="auto">
          <a:xfrm>
            <a:off x="1619672" y="1916832"/>
            <a:ext cx="5976664" cy="4683322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9552" y="105273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Вытянуть губы трубочкой как для звука У, в образовавшееся «окошечко» просунуть язык, свернутый как желобок,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выдувать воздух.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1030</Words>
  <Application>Microsoft Office PowerPoint</Application>
  <PresentationFormat>Экран (4:3)</PresentationFormat>
  <Paragraphs>106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Группы звуков</vt:lpstr>
      <vt:lpstr>Свистящие звуки - [С], [З] </vt:lpstr>
      <vt:lpstr>«Непослушный язычок»</vt:lpstr>
      <vt:lpstr>«Блинчик» или «Лопаточка»</vt:lpstr>
      <vt:lpstr>«Чистим зубки»</vt:lpstr>
      <vt:lpstr>Слайд 7</vt:lpstr>
      <vt:lpstr>Слайд 8</vt:lpstr>
      <vt:lpstr>Слайд 9</vt:lpstr>
      <vt:lpstr>Слайд 10</vt:lpstr>
      <vt:lpstr>«Хоботок»</vt:lpstr>
      <vt:lpstr>«Блинчик» или «Лопаточка»</vt:lpstr>
      <vt:lpstr>«Чашечка»</vt:lpstr>
      <vt:lpstr>Слайд 14</vt:lpstr>
      <vt:lpstr>«Вкусное варенье»</vt:lpstr>
      <vt:lpstr>«Фокус»</vt:lpstr>
      <vt:lpstr>Слайд 17</vt:lpstr>
      <vt:lpstr>«Иголочка»</vt:lpstr>
      <vt:lpstr>«Колышек»</vt:lpstr>
      <vt:lpstr>«Маляр»</vt:lpstr>
      <vt:lpstr>«Качели»</vt:lpstr>
      <vt:lpstr>«Часики»</vt:lpstr>
      <vt:lpstr>Слайд 23</vt:lpstr>
      <vt:lpstr>«Лошадка»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«Гармошка»</vt:lpstr>
      <vt:lpstr>«Барабанщик», «Дятел»</vt:lpstr>
      <vt:lpstr>«Фокус»</vt:lpstr>
      <vt:lpstr>Слайд 29</vt:lpstr>
      <vt:lpstr>Правила выполнения артикуляционной гимнастики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Admin</dc:creator>
  <cp:lastModifiedBy>User</cp:lastModifiedBy>
  <cp:revision>77</cp:revision>
  <dcterms:created xsi:type="dcterms:W3CDTF">2011-09-14T13:27:13Z</dcterms:created>
  <dcterms:modified xsi:type="dcterms:W3CDTF">2016-09-30T09:33:56Z</dcterms:modified>
</cp:coreProperties>
</file>