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sldIdLst>
    <p:sldId id="258" r:id="rId2"/>
    <p:sldId id="300" r:id="rId3"/>
    <p:sldId id="291" r:id="rId4"/>
    <p:sldId id="268" r:id="rId5"/>
    <p:sldId id="292" r:id="rId6"/>
    <p:sldId id="262" r:id="rId7"/>
    <p:sldId id="293" r:id="rId8"/>
    <p:sldId id="294" r:id="rId9"/>
    <p:sldId id="265" r:id="rId10"/>
    <p:sldId id="264" r:id="rId11"/>
    <p:sldId id="295" r:id="rId12"/>
    <p:sldId id="296" r:id="rId13"/>
    <p:sldId id="297" r:id="rId14"/>
    <p:sldId id="261" r:id="rId15"/>
    <p:sldId id="259" r:id="rId16"/>
    <p:sldId id="260" r:id="rId17"/>
    <p:sldId id="298" r:id="rId18"/>
    <p:sldId id="257" r:id="rId19"/>
    <p:sldId id="263" r:id="rId20"/>
    <p:sldId id="299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8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CEB4A-787C-4664-A33D-1D2031BDD044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B4522-81D6-49AF-898B-211E18130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575E-8147-4D3B-81EC-03FE20019575}" type="datetime1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4078-8192-4B96-92EE-5E4F6ABBE3D0}" type="datetime1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F01-BAC0-4A52-A5FA-45D5EAEE6E6A}" type="datetime1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63AA-0F84-4570-ADD1-669355B80E98}" type="datetime1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7F54-CB16-4280-B6C8-E73E48E31637}" type="datetime1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7A5E-8C57-47FE-9DBE-4756316989EA}" type="datetime1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1A26-DD59-47BF-9D47-007AA521BE13}" type="datetime1">
              <a:rPr lang="ru-RU" smtClean="0"/>
              <a:pPr/>
              <a:t>28.09.2017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033B-53B5-4579-A489-3FBE66D1EAC1}" type="datetime1">
              <a:rPr lang="ru-RU" smtClean="0"/>
              <a:pPr/>
              <a:t>28.09.2017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622-9FBE-4DD5-AFF9-C1E3F790BCBB}" type="datetime1">
              <a:rPr lang="ru-RU" smtClean="0"/>
              <a:pPr/>
              <a:t>28.09.2017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746F-8675-4D9B-88D0-1A5990845F2C}" type="datetime1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2079-9F46-4BE8-902C-DCF41E96B344}" type="datetime1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C95B0-A001-41E8-A31D-7FAB2AD88C5D}" type="datetime1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ED996-1D7C-4C9B-8850-7AD974CDE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5877272"/>
            <a:ext cx="8568952" cy="720080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  <a:latin typeface="Georgia" pitchFamily="18" charset="0"/>
              </a:rPr>
              <a:t>Учитель-логопед: Сосновских Валентина  Владимировна  </a:t>
            </a:r>
            <a:endParaRPr lang="ru-RU" sz="1800" b="1" dirty="0">
              <a:solidFill>
                <a:schemeClr val="bg1"/>
              </a:solidFill>
              <a:latin typeface="Georgia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  <a:latin typeface="Georgia" pitchFamily="18" charset="0"/>
              </a:rPr>
              <a:t>28 сентября 2017г.</a:t>
            </a:r>
          </a:p>
        </p:txBody>
      </p:sp>
      <p:pic>
        <p:nvPicPr>
          <p:cNvPr id="2" name="Рисунок 3" descr="http://cs5182.userapi.com/u12979769/151049632/x_03f3873e.jpg"/>
          <p:cNvPicPr>
            <a:picLocks noChangeAspect="1" noChangeArrowheads="1"/>
          </p:cNvPicPr>
          <p:nvPr/>
        </p:nvPicPr>
        <p:blipFill>
          <a:blip r:embed="rId2" cstate="print"/>
          <a:srcRect r="4937" b="16727"/>
          <a:stretch>
            <a:fillRect/>
          </a:stretch>
        </p:blipFill>
        <p:spPr bwMode="auto">
          <a:xfrm>
            <a:off x="611560" y="2348880"/>
            <a:ext cx="2376265" cy="32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79512" y="0"/>
            <a:ext cx="8744763" cy="213285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Практикум для родителей: </a:t>
            </a:r>
            <a:br>
              <a:rPr lang="ru-RU" sz="4000" b="1" cap="none" spc="50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r>
              <a:rPr lang="ru-RU" sz="4000" b="1" cap="none" spc="50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АРТИКУЛЯЦИОННАЯ ГИМНАСТИКА</a:t>
            </a:r>
            <a:endParaRPr lang="ru-RU" sz="4000" b="1" cap="none" spc="50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8" name="Рисунок 7" descr="http://cs5182.userapi.com/u12979769/151049632/x_3c70ac95.jpg"/>
          <p:cNvPicPr>
            <a:picLocks noChangeAspect="1" noChangeArrowheads="1"/>
          </p:cNvPicPr>
          <p:nvPr/>
        </p:nvPicPr>
        <p:blipFill>
          <a:blip r:embed="rId3" cstate="print"/>
          <a:srcRect l="4992" r="10140" b="21553"/>
          <a:stretch>
            <a:fillRect/>
          </a:stretch>
        </p:blipFill>
        <p:spPr bwMode="auto">
          <a:xfrm>
            <a:off x="3419872" y="2708920"/>
            <a:ext cx="2448272" cy="32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Рисунок 11" descr="http://cs11345.userapi.com/u12979769/151049632/y_3742516f.jpg"/>
          <p:cNvPicPr>
            <a:picLocks noChangeAspect="1" noChangeArrowheads="1"/>
          </p:cNvPicPr>
          <p:nvPr/>
        </p:nvPicPr>
        <p:blipFill>
          <a:blip r:embed="rId4" cstate="print"/>
          <a:srcRect l="8971" r="8818"/>
          <a:stretch>
            <a:fillRect/>
          </a:stretch>
        </p:blipFill>
        <p:spPr bwMode="auto">
          <a:xfrm>
            <a:off x="6300192" y="2348880"/>
            <a:ext cx="2304256" cy="32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FF00"/>
                </a:solidFill>
                <a:latin typeface="Georgia" pitchFamily="18" charset="0"/>
              </a:rPr>
              <a:t>«Вкусное варенье»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>
          <a:xfrm>
            <a:off x="571500" y="928688"/>
            <a:ext cx="8229600" cy="1071562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 typeface="Arial" charset="0"/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Улыбнуться, открыть рот. Языком в форме чашечки облизывать верхнюю губу сверху- вниз(можно помазать ее вареньем). Нижняя губа не должна обтягивать зубы (можно оттянуть ее  вниз рукой).</a:t>
            </a:r>
          </a:p>
        </p:txBody>
      </p:sp>
      <p:pic>
        <p:nvPicPr>
          <p:cNvPr id="5124" name="Picture 7" descr="__428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2000250"/>
            <a:ext cx="7572375" cy="4641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Georgia" pitchFamily="18" charset="0"/>
              </a:rPr>
              <a:t>«Фокус»</a:t>
            </a:r>
            <a:endParaRPr lang="ru-RU" sz="40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pic>
        <p:nvPicPr>
          <p:cNvPr id="7" name="Содержимое 6" descr="artikulacionnaa_gimnastika_1000026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2286794"/>
            <a:ext cx="3810000" cy="3152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LU43-627x80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b="5840"/>
          <a:stretch>
            <a:fillRect/>
          </a:stretch>
        </p:blipFill>
        <p:spPr>
          <a:xfrm>
            <a:off x="4427984" y="1161673"/>
            <a:ext cx="4464496" cy="53636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800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Артикуляция звука [Л]: губы слегка в улыбке, узкий кончик языка поднят за верхние зубки к бугорочкам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800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 учимся произносить данный звук при зажатом кончике языка между зубами.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Сонорный звук -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[</a:t>
            </a:r>
            <a:r>
              <a:rPr lang="ru-RU" sz="4400" b="1" dirty="0" smtClean="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rPr>
              <a:t>Л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] 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Georgia" pitchFamily="18" charset="0"/>
              </a:rPr>
              <a:t>«Иголочка», «Колышек»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23273768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1639" r="47331" b="8747"/>
          <a:stretch>
            <a:fillRect/>
          </a:stretch>
        </p:blipFill>
        <p:spPr>
          <a:xfrm>
            <a:off x="1691680" y="1314112"/>
            <a:ext cx="5904656" cy="5284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rgbClr val="FFFF00"/>
                </a:solidFill>
                <a:latin typeface="Georgia" pitchFamily="18" charset="0"/>
              </a:rPr>
              <a:t>«Маляр»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428625" y="1000125"/>
            <a:ext cx="8229600" cy="7143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Улыбнуться, открыть рот. Широким кончиком языка погладить нёбо от зубов к горлу. Нижняя челюсть не должна двигаться.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pic>
        <p:nvPicPr>
          <p:cNvPr id="12292" name="Picture 7" descr="__12415"/>
          <p:cNvPicPr>
            <a:picLocks noChangeAspect="1" noChangeArrowheads="1"/>
          </p:cNvPicPr>
          <p:nvPr/>
        </p:nvPicPr>
        <p:blipFill>
          <a:blip r:embed="rId2" cstate="print"/>
          <a:srcRect t="3187" b="3696"/>
          <a:stretch>
            <a:fillRect/>
          </a:stretch>
        </p:blipFill>
        <p:spPr bwMode="auto">
          <a:xfrm>
            <a:off x="357188" y="1916832"/>
            <a:ext cx="8429625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«Качели»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idx="1"/>
          </p:nvPr>
        </p:nvSpPr>
        <p:spPr>
          <a:xfrm>
            <a:off x="428625" y="928688"/>
            <a:ext cx="8229600" cy="785812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Улыбнуться, открыть рот. На счет 1-2 поочередно упираться языком то в верхние, то в нижние зубы (губы). Нижняя челюсть при этом неподвижна.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7" descr="__100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447923" cy="4737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7254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«Часики»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>
          <a:xfrm>
            <a:off x="539552" y="980728"/>
            <a:ext cx="8229600" cy="714375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Улыбнуться, открыть рот. Кончик языка переводить на счет «раз-два» из одного уголка рта в другой. Нижняя челюсть при этом остается неподвижной.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pic>
        <p:nvPicPr>
          <p:cNvPr id="18436" name="Picture 7" descr="__14970"/>
          <p:cNvPicPr>
            <a:picLocks noChangeAspect="1" noChangeArrowheads="1"/>
          </p:cNvPicPr>
          <p:nvPr/>
        </p:nvPicPr>
        <p:blipFill>
          <a:blip r:embed="rId2" cstate="print"/>
          <a:srcRect t="1421" r="8871" b="6660"/>
          <a:stretch>
            <a:fillRect/>
          </a:stretch>
        </p:blipFill>
        <p:spPr bwMode="auto">
          <a:xfrm>
            <a:off x="500063" y="1643063"/>
            <a:ext cx="8072437" cy="4929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Артикуляция звуков [Р]: зубки сближены но не соприкасаются; кончик языка поднят к бугорочкам за верхними зубками и вибрирует.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Сонорный звук -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[</a:t>
            </a:r>
            <a:r>
              <a:rPr lang="ru-RU" sz="4400" b="1" dirty="0" smtClean="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rPr>
              <a:t>Р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] 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91045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Georgia" pitchFamily="18" charset="0"/>
              </a:rPr>
              <a:t>«Лошадка»</a:t>
            </a:r>
            <a:endParaRPr lang="ru-RU" sz="40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643998" cy="121444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Улыбнуться, широко открыть рот, щелкать язычком громко и энергично. Стараться, чтобы нижняя челюсть была неподвижна, 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«прыгал» только язычок.</a:t>
            </a:r>
          </a:p>
          <a:p>
            <a:endParaRPr lang="ru-RU" dirty="0"/>
          </a:p>
        </p:txBody>
      </p:sp>
      <p:pic>
        <p:nvPicPr>
          <p:cNvPr id="4" name="Picture 2" descr="C:\Documents and Settings\Admin\Рабочий стол\арт гимнастика в картинках\лошадка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400139"/>
            <a:ext cx="3296322" cy="3149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Documents and Settings\Admin\Рабочий стол\арт гимнастика в картинках\картотека\12.jpg"/>
          <p:cNvPicPr>
            <a:picLocks noChangeAspect="1" noChangeArrowheads="1"/>
          </p:cNvPicPr>
          <p:nvPr/>
        </p:nvPicPr>
        <p:blipFill>
          <a:blip r:embed="rId3" cstate="print"/>
          <a:srcRect l="21336" t="37378" r="50926" b="37705"/>
          <a:stretch>
            <a:fillRect/>
          </a:stretch>
        </p:blipFill>
        <p:spPr bwMode="auto">
          <a:xfrm>
            <a:off x="539552" y="3068960"/>
            <a:ext cx="4469774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235743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FF00"/>
                </a:solidFill>
                <a:latin typeface="Georgia" pitchFamily="18" charset="0"/>
              </a:rPr>
              <a:t>«Грибок»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Улыбнуться, открыть рот. Присосать широкий язычок к небу. Это шляпка  гриба, а подъязычная связка- ножка. Кончик языка не должен подворачиваться, губы - в улыбке. Если ребенку не удается присосать язык, то можно пощелкать языком, как в упражнении «Лошадка». В пощелкивании улавливается нужное движение языка.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  <p:pic>
        <p:nvPicPr>
          <p:cNvPr id="3075" name="Picture 7" descr="__9335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9546" b="12495"/>
          <a:stretch>
            <a:fillRect/>
          </a:stretch>
        </p:blipFill>
        <p:spPr>
          <a:xfrm>
            <a:off x="827584" y="2420888"/>
            <a:ext cx="7612451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Группы звуков</a:t>
            </a:r>
            <a:endParaRPr lang="ru-RU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Свистящие  - 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[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]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,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 [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]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,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 [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]</a:t>
            </a:r>
            <a:endParaRPr lang="ru-RU" b="1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Шипящие 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 - [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]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,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 [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]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,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 [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]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[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]</a:t>
            </a:r>
            <a:endParaRPr lang="ru-RU" b="1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ru-RU" b="1" dirty="0" err="1" smtClean="0">
                <a:solidFill>
                  <a:schemeClr val="bg1"/>
                </a:solidFill>
                <a:latin typeface="Georgia" pitchFamily="18" charset="0"/>
              </a:rPr>
              <a:t>Соноры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– [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]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,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 [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Ль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]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,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 [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]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,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 [</a:t>
            </a:r>
            <a:r>
              <a:rPr lang="ru-RU" b="1" dirty="0" err="1" smtClean="0">
                <a:solidFill>
                  <a:schemeClr val="bg1"/>
                </a:solidFill>
                <a:latin typeface="Georgia" pitchFamily="18" charset="0"/>
              </a:rPr>
              <a:t>Рь</a:t>
            </a:r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]</a:t>
            </a:r>
            <a:endParaRPr lang="ru-RU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Georgia" pitchFamily="18" charset="0"/>
              </a:rPr>
              <a:t>«Гармошка»</a:t>
            </a:r>
            <a:endParaRPr lang="ru-RU" sz="40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pic>
        <p:nvPicPr>
          <p:cNvPr id="4" name="Picture 7" descr="__93357"/>
          <p:cNvPicPr>
            <a:picLocks noChangeAspect="1" noChangeArrowheads="1"/>
          </p:cNvPicPr>
          <p:nvPr/>
        </p:nvPicPr>
        <p:blipFill>
          <a:blip r:embed="rId2" cstate="print"/>
          <a:srcRect t="9546" r="47974" b="12495"/>
          <a:stretch>
            <a:fillRect/>
          </a:stretch>
        </p:blipFill>
        <p:spPr>
          <a:xfrm>
            <a:off x="2555776" y="2420888"/>
            <a:ext cx="3960440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14282" y="1142984"/>
            <a:ext cx="8643998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Улыбнуться, открыть рот. Присосать широкий язычок к небу.  Т.е. выполнить упражнение «Грибок». Удерживая «Грибок», закрывать и открывать рот, растягивая подъязычную уздечку.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7704856" cy="7969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rgbClr val="FFFF00"/>
                </a:solidFill>
                <a:latin typeface="Georgia" pitchFamily="18" charset="0"/>
              </a:rPr>
              <a:t>«Барабанщик», «Дятел»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714357"/>
            <a:ext cx="8229600" cy="1571644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Рот широко открыт и слегка растянут в улыбке, язычок в форме «чашечки» поднят вверх: боковые края языка прижаты к верхним коренным зубкам, а передний край  языка поднят за верхние передние зубы к альвеолам. Ребёнок говорит с придыханием Д-Д-Д или Т-Т-Т. Язык «прыгает на бугорках». </a:t>
            </a:r>
          </a:p>
        </p:txBody>
      </p:sp>
      <p:pic>
        <p:nvPicPr>
          <p:cNvPr id="6148" name="Picture 9" descr="__55763"/>
          <p:cNvPicPr>
            <a:picLocks noChangeAspect="1" noChangeArrowheads="1"/>
          </p:cNvPicPr>
          <p:nvPr/>
        </p:nvPicPr>
        <p:blipFill>
          <a:blip r:embed="rId2" cstate="print"/>
          <a:srcRect t="4614" b="6730"/>
          <a:stretch>
            <a:fillRect/>
          </a:stretch>
        </p:blipFill>
        <p:spPr bwMode="auto">
          <a:xfrm>
            <a:off x="611560" y="2276872"/>
            <a:ext cx="7620000" cy="4382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Свистящие звуки - 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</a:rPr>
              <a:t>[</a:t>
            </a:r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С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</a:rPr>
              <a:t>]</a:t>
            </a:r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,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</a:rPr>
              <a:t> [</a:t>
            </a:r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З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</a:rPr>
              <a:t>] </a:t>
            </a:r>
            <a:endParaRPr lang="ru-RU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indent="0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Артикуляция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губы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улыбке, зубы сближены, широкий кончик языка находится за нижними зубами, воздух идет по центру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язычка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7254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«Непослушный язычок»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467544" y="836712"/>
            <a:ext cx="8229600" cy="714375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Улыбнуться, открыть рот, покусать язык зубами та-та-та…; пошлёпать язык губами пя-пя-пя…; закусить язык зубами и протаскивать его сквозь зубы с усилием.</a:t>
            </a:r>
          </a:p>
        </p:txBody>
      </p:sp>
      <p:pic>
        <p:nvPicPr>
          <p:cNvPr id="16388" name="Picture 7" descr="__205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107729" cy="5029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__6405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8318" b="17081"/>
          <a:stretch>
            <a:fillRect/>
          </a:stretch>
        </p:blipFill>
        <p:spPr bwMode="auto">
          <a:xfrm>
            <a:off x="755576" y="2564904"/>
            <a:ext cx="7620000" cy="4000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1124744"/>
            <a:ext cx="856895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Улыбнуться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открыть рот. Положить широкий язык на нижнюю губу. Удерживать в спокойном состоянии на счет до пяти. В этом упражнении важно следить, чтобы нижняя губа не напрягалась и не натягивалась на нижние зубы.</a:t>
            </a:r>
          </a:p>
          <a:p>
            <a:pPr>
              <a:defRPr/>
            </a:pP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FFFF00"/>
                </a:solidFill>
                <a:latin typeface="Georgia" pitchFamily="18" charset="0"/>
                <a:cs typeface="Times New Roman" pitchFamily="18" charset="0"/>
              </a:rPr>
              <a:t>«</a:t>
            </a:r>
            <a:r>
              <a:rPr lang="ru-RU" sz="4000" b="1" dirty="0">
                <a:solidFill>
                  <a:srgbClr val="FFFF00"/>
                </a:solidFill>
                <a:latin typeface="Georgia" pitchFamily="18" charset="0"/>
                <a:cs typeface="Times New Roman" pitchFamily="18" charset="0"/>
              </a:rPr>
              <a:t>Блинчик</a:t>
            </a:r>
            <a:r>
              <a:rPr lang="ru-RU" sz="4000" b="1" dirty="0" smtClean="0">
                <a:solidFill>
                  <a:srgbClr val="FFFF00"/>
                </a:solidFill>
                <a:latin typeface="Georgia" pitchFamily="18" charset="0"/>
                <a:cs typeface="Times New Roman" pitchFamily="18" charset="0"/>
              </a:rPr>
              <a:t>» или «Лопаточка»</a:t>
            </a:r>
            <a:endParaRPr lang="ru-RU" sz="4000" dirty="0">
              <a:solidFill>
                <a:srgbClr val="FFFF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29600" cy="71437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rgbClr val="FFFF00"/>
                </a:solidFill>
                <a:latin typeface="Georgia" pitchFamily="18" charset="0"/>
              </a:rPr>
              <a:t>«Чистим зубки»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>
          <a:xfrm>
            <a:off x="539552" y="836712"/>
            <a:ext cx="8229600" cy="9286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Улыбнуться, приоткрыть рот. Кончиком языка «почистить» нижние, затем верхние зубы с внутренней (внешней) стороны, делая движения языком вправо - влево. Нижняя челюсть при этом не двигается.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pic>
        <p:nvPicPr>
          <p:cNvPr id="8196" name="Picture 7" descr="__193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7572375" cy="4816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Артикуляция: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губы округлены и слегка вытянуты вперед; широкий язычок на верху, образует чашечку; теплая воздушная струя идет по центру языка.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60648"/>
            <a:ext cx="8784976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rPr>
              <a:t>Шип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ящие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звуки -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[</a:t>
            </a:r>
            <a:r>
              <a:rPr lang="ru-RU" sz="4400" b="1" noProof="0" dirty="0" smtClean="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rPr>
              <a:t>Ш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]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,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[</a:t>
            </a:r>
            <a:r>
              <a:rPr lang="ru-RU" sz="4400" b="1" dirty="0" smtClean="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rPr>
              <a:t>Ж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]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, </a:t>
            </a:r>
            <a:r>
              <a:rPr lang="en-US" sz="4400" b="1" dirty="0" smtClean="0">
                <a:solidFill>
                  <a:srgbClr val="FFFF00"/>
                </a:solidFill>
                <a:latin typeface="Georgia" pitchFamily="18" charset="0"/>
              </a:rPr>
              <a:t>[</a:t>
            </a:r>
            <a:r>
              <a:rPr lang="ru-RU" sz="4400" b="1" dirty="0" smtClean="0">
                <a:solidFill>
                  <a:srgbClr val="FFFF00"/>
                </a:solidFill>
                <a:latin typeface="Georgia" pitchFamily="18" charset="0"/>
              </a:rPr>
              <a:t>Ч</a:t>
            </a:r>
            <a:r>
              <a:rPr lang="en-US" sz="4400" b="1" dirty="0" smtClean="0">
                <a:solidFill>
                  <a:srgbClr val="FFFF00"/>
                </a:solidFill>
                <a:latin typeface="Georgia" pitchFamily="18" charset="0"/>
              </a:rPr>
              <a:t>]</a:t>
            </a:r>
            <a:r>
              <a:rPr lang="ru-RU" sz="4400" b="1" dirty="0" smtClean="0">
                <a:solidFill>
                  <a:srgbClr val="FFFF00"/>
                </a:solidFill>
                <a:latin typeface="Georgia" pitchFamily="18" charset="0"/>
              </a:rPr>
              <a:t>,</a:t>
            </a:r>
            <a:r>
              <a:rPr lang="en-US" sz="4400" b="1" dirty="0" smtClean="0">
                <a:solidFill>
                  <a:srgbClr val="FFFF00"/>
                </a:solidFill>
                <a:latin typeface="Georgia" pitchFamily="18" charset="0"/>
              </a:rPr>
              <a:t> [</a:t>
            </a:r>
            <a:r>
              <a:rPr lang="ru-RU" sz="4400" b="1" dirty="0" smtClean="0">
                <a:solidFill>
                  <a:srgbClr val="FFFF00"/>
                </a:solidFill>
                <a:latin typeface="Georgia" pitchFamily="18" charset="0"/>
              </a:rPr>
              <a:t>Щ</a:t>
            </a:r>
            <a:r>
              <a:rPr lang="en-US" sz="4400" b="1" dirty="0" smtClean="0">
                <a:solidFill>
                  <a:srgbClr val="FFFF00"/>
                </a:solidFill>
                <a:latin typeface="Georgia" pitchFamily="18" charset="0"/>
              </a:rPr>
              <a:t>]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«Хоботок»</a:t>
            </a:r>
            <a:endParaRPr lang="ru-RU" b="1" dirty="0">
              <a:solidFill>
                <a:srgbClr val="FFFF00"/>
              </a:solidFill>
              <a:latin typeface="Georgia" pitchFamily="18" charset="0"/>
            </a:endParaRPr>
          </a:p>
        </p:txBody>
      </p:sp>
      <p:pic>
        <p:nvPicPr>
          <p:cNvPr id="2050" name="Рисунок 6" descr="http://cs5182.userapi.com/u12979769/151049632/x_066feacb.jpg"/>
          <p:cNvPicPr>
            <a:picLocks noChangeAspect="1" noChangeArrowheads="1"/>
          </p:cNvPicPr>
          <p:nvPr/>
        </p:nvPicPr>
        <p:blipFill>
          <a:blip r:embed="rId2" cstate="print"/>
          <a:srcRect l="4017" t="10893" r="7601" b="3171"/>
          <a:stretch>
            <a:fillRect/>
          </a:stretch>
        </p:blipFill>
        <p:spPr bwMode="auto">
          <a:xfrm>
            <a:off x="5220072" y="1412776"/>
            <a:ext cx="3168352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Рисунок 7" descr="http://cs5182.userapi.com/u12979769/151049632/x_3c70ac95.jpg"/>
          <p:cNvPicPr>
            <a:picLocks noChangeAspect="1" noChangeArrowheads="1"/>
          </p:cNvPicPr>
          <p:nvPr/>
        </p:nvPicPr>
        <p:blipFill>
          <a:blip r:embed="rId3" cstate="print"/>
          <a:srcRect b="21553"/>
          <a:stretch>
            <a:fillRect/>
          </a:stretch>
        </p:blipFill>
        <p:spPr bwMode="auto">
          <a:xfrm>
            <a:off x="755576" y="2780928"/>
            <a:ext cx="3117229" cy="3501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23528" y="1052736"/>
            <a:ext cx="4701208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Зубы вместе. Губы вытянуть вперед так, чтобы форма губ была похожа на окошечко, в которое видны сомкнутые зубы.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654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«Чашечка»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idx="1"/>
          </p:nvPr>
        </p:nvSpPr>
        <p:spPr>
          <a:xfrm>
            <a:off x="0" y="1556792"/>
            <a:ext cx="9144000" cy="1214437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 typeface="Arial" charset="0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Улыбнуться, открыть рот, положить широкий язык на нижнюю губу, боковые края языка загнуть в форме чашечки. Удерживать на счет до пяти. Нижняя губа не должна обтягивать нижние зубы.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pic>
        <p:nvPicPr>
          <p:cNvPr id="19460" name="Picture 7" descr="__45202"/>
          <p:cNvPicPr>
            <a:picLocks noChangeAspect="1" noChangeArrowheads="1"/>
          </p:cNvPicPr>
          <p:nvPr/>
        </p:nvPicPr>
        <p:blipFill>
          <a:blip r:embed="rId2" cstate="print"/>
          <a:srcRect l="2521" t="11063" r="2521" b="14417"/>
          <a:stretch>
            <a:fillRect/>
          </a:stretch>
        </p:blipFill>
        <p:spPr bwMode="auto">
          <a:xfrm>
            <a:off x="755576" y="2708920"/>
            <a:ext cx="7600330" cy="3947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8864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Georgia" pitchFamily="18" charset="0"/>
              </a:rPr>
              <a:t>«Непослушный язычок» и </a:t>
            </a:r>
            <a:r>
              <a:rPr lang="ru-RU" sz="2800" b="1" dirty="0" smtClean="0">
                <a:solidFill>
                  <a:srgbClr val="FFFF00"/>
                </a:solidFill>
                <a:latin typeface="Georgia" pitchFamily="18" charset="0"/>
                <a:cs typeface="Times New Roman" pitchFamily="18" charset="0"/>
              </a:rPr>
              <a:t> «Лопаточка»</a:t>
            </a:r>
            <a:endParaRPr lang="ru-RU" sz="2800" dirty="0">
              <a:solidFill>
                <a:srgbClr val="FFFF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D996-1D7C-4C9B-8850-7AD974CDEA6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664</Words>
  <Application>Microsoft Office PowerPoint</Application>
  <PresentationFormat>Экран (4:3)</PresentationFormat>
  <Paragraphs>64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Группы звуков</vt:lpstr>
      <vt:lpstr>Свистящие звуки - [С], [З] </vt:lpstr>
      <vt:lpstr>«Непослушный язычок»</vt:lpstr>
      <vt:lpstr>«Блинчик» или «Лопаточка»</vt:lpstr>
      <vt:lpstr>«Чистим зубки»</vt:lpstr>
      <vt:lpstr>Слайд 7</vt:lpstr>
      <vt:lpstr>«Хоботок»</vt:lpstr>
      <vt:lpstr>«Чашечка»</vt:lpstr>
      <vt:lpstr>«Вкусное варенье»</vt:lpstr>
      <vt:lpstr>«Фокус»</vt:lpstr>
      <vt:lpstr>Слайд 12</vt:lpstr>
      <vt:lpstr>«Иголочка», «Колышек»</vt:lpstr>
      <vt:lpstr>«Маляр»</vt:lpstr>
      <vt:lpstr>«Качели»</vt:lpstr>
      <vt:lpstr>«Часики»</vt:lpstr>
      <vt:lpstr>Слайд 17</vt:lpstr>
      <vt:lpstr>«Лошадка»</vt:lpstr>
      <vt:lpstr>«Грибок» Улыбнуться, открыть рот. Присосать широкий язычок к небу. Это шляпка  гриба, а подъязычная связка- ножка. Кончик языка не должен подворачиваться, губы - в улыбке. Если ребенку не удается присосать язык, то можно пощелкать языком, как в упражнении «Лошадка». В пощелкивании улавливается нужное движение языка. </vt:lpstr>
      <vt:lpstr>«Гармошка»</vt:lpstr>
      <vt:lpstr>«Барабанщик», «Дятел»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</dc:title>
  <dc:creator>Admin</dc:creator>
  <cp:lastModifiedBy>User</cp:lastModifiedBy>
  <cp:revision>44</cp:revision>
  <dcterms:created xsi:type="dcterms:W3CDTF">2011-09-14T13:27:13Z</dcterms:created>
  <dcterms:modified xsi:type="dcterms:W3CDTF">2017-09-28T07:47:51Z</dcterms:modified>
</cp:coreProperties>
</file>